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63"/>
  </p:notesMasterIdLst>
  <p:sldIdLst>
    <p:sldId id="256" r:id="rId2"/>
    <p:sldId id="318" r:id="rId3"/>
    <p:sldId id="392" r:id="rId4"/>
    <p:sldId id="371" r:id="rId5"/>
    <p:sldId id="372" r:id="rId6"/>
    <p:sldId id="476" r:id="rId7"/>
    <p:sldId id="477" r:id="rId8"/>
    <p:sldId id="478" r:id="rId9"/>
    <p:sldId id="479" r:id="rId10"/>
    <p:sldId id="480" r:id="rId11"/>
    <p:sldId id="370" r:id="rId12"/>
    <p:sldId id="391" r:id="rId13"/>
    <p:sldId id="464" r:id="rId14"/>
    <p:sldId id="373" r:id="rId15"/>
    <p:sldId id="386" r:id="rId16"/>
    <p:sldId id="387" r:id="rId17"/>
    <p:sldId id="467" r:id="rId18"/>
    <p:sldId id="375" r:id="rId19"/>
    <p:sldId id="395" r:id="rId20"/>
    <p:sldId id="376" r:id="rId21"/>
    <p:sldId id="396" r:id="rId22"/>
    <p:sldId id="472" r:id="rId23"/>
    <p:sldId id="399" r:id="rId24"/>
    <p:sldId id="471" r:id="rId25"/>
    <p:sldId id="461" r:id="rId26"/>
    <p:sldId id="400" r:id="rId27"/>
    <p:sldId id="466" r:id="rId28"/>
    <p:sldId id="401" r:id="rId29"/>
    <p:sldId id="462" r:id="rId30"/>
    <p:sldId id="402" r:id="rId31"/>
    <p:sldId id="404" r:id="rId32"/>
    <p:sldId id="463" r:id="rId33"/>
    <p:sldId id="468" r:id="rId34"/>
    <p:sldId id="405" r:id="rId35"/>
    <p:sldId id="473" r:id="rId36"/>
    <p:sldId id="406" r:id="rId37"/>
    <p:sldId id="474" r:id="rId38"/>
    <p:sldId id="407" r:id="rId39"/>
    <p:sldId id="408" r:id="rId40"/>
    <p:sldId id="409" r:id="rId41"/>
    <p:sldId id="410" r:id="rId42"/>
    <p:sldId id="403" r:id="rId43"/>
    <p:sldId id="379" r:id="rId44"/>
    <p:sldId id="397" r:id="rId45"/>
    <p:sldId id="380" r:id="rId46"/>
    <p:sldId id="381" r:id="rId47"/>
    <p:sldId id="475" r:id="rId48"/>
    <p:sldId id="382" r:id="rId49"/>
    <p:sldId id="383" r:id="rId50"/>
    <p:sldId id="384" r:id="rId51"/>
    <p:sldId id="385" r:id="rId52"/>
    <p:sldId id="398" r:id="rId53"/>
    <p:sldId id="351" r:id="rId54"/>
    <p:sldId id="353" r:id="rId55"/>
    <p:sldId id="354" r:id="rId56"/>
    <p:sldId id="355" r:id="rId57"/>
    <p:sldId id="360" r:id="rId58"/>
    <p:sldId id="362" r:id="rId59"/>
    <p:sldId id="363" r:id="rId60"/>
    <p:sldId id="364" r:id="rId61"/>
    <p:sldId id="481" r:id="rId62"/>
  </p:sldIdLst>
  <p:sldSz cx="9144000" cy="6858000" type="screen4x3"/>
  <p:notesSz cx="6858000" cy="9144000"/>
  <p:custDataLst>
    <p:tags r:id="rId64"/>
  </p:custDataLst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88F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3121" autoAdjust="0"/>
  </p:normalViewPr>
  <p:slideViewPr>
    <p:cSldViewPr snapToGrid="0">
      <p:cViewPr varScale="1">
        <p:scale>
          <a:sx n="74" d="100"/>
          <a:sy n="74" d="100"/>
        </p:scale>
        <p:origin x="-1902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1355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notesMaster" Target="notesMasters/notesMaster1.xml"/><Relationship Id="rId68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ags" Target="tags/tag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828E4C69-51ED-4970-8CFB-D093C968F251}" type="datetimeFigureOut">
              <a:rPr lang="ru-RU"/>
              <a:pPr>
                <a:defRPr/>
              </a:pPr>
              <a:t>04.05.2023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A6242D20-C7A9-4E10-8CBF-29B1D52BD9B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926285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0364A2-DD2B-4CD1-95F9-F875687ABDB7}" type="datetime1">
              <a:rPr lang="ru-RU"/>
              <a:pPr>
                <a:defRPr/>
              </a:pPr>
              <a:t>04.05.2023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0961EA-3733-4B42-A634-0AAA0FC846B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1C371A-2901-4A10-B981-C8B3EC537B52}" type="datetime1">
              <a:rPr lang="ru-RU"/>
              <a:pPr>
                <a:defRPr/>
              </a:pPr>
              <a:t>04.05.2023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659455-3D89-4B1C-AFCE-0B1C2FED6F8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8AA0C0-D48D-4124-9A75-75A8A20186D9}" type="datetime1">
              <a:rPr lang="ru-RU"/>
              <a:pPr>
                <a:defRPr/>
              </a:pPr>
              <a:t>04.05.2023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82873E-6D3D-4A2C-9EDE-D3CBB3FDA25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7CC526-CEB1-4DF3-967E-1234DE584174}" type="datetime1">
              <a:rPr lang="ru-RU"/>
              <a:pPr>
                <a:defRPr/>
              </a:pPr>
              <a:t>04.05.2023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75ABF0-012A-4900-B996-6886526C8E0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3222DC-3A86-4636-8D08-6AA052AF0B2B}" type="datetime1">
              <a:rPr lang="ru-RU"/>
              <a:pPr>
                <a:defRPr/>
              </a:pPr>
              <a:t>04.05.2023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DEBE9A-524B-4447-B84D-8044AE32E72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8AAA70-F2CE-452C-9AA7-E3918107652E}" type="datetime1">
              <a:rPr lang="ru-RU"/>
              <a:pPr>
                <a:defRPr/>
              </a:pPr>
              <a:t>04.05.2023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4A7C08-3A89-49C8-ADF3-16D4195AE81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6214E7-CF0A-424B-91B7-F160CA7E9336}" type="datetime1">
              <a:rPr lang="ru-RU"/>
              <a:pPr>
                <a:defRPr/>
              </a:pPr>
              <a:t>04.05.2023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31BA92-FE43-4CAC-B406-359B929EB3F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EC312A-B9A3-40D8-974F-A8F6A8BA03C5}" type="datetime1">
              <a:rPr lang="ru-RU"/>
              <a:pPr>
                <a:defRPr/>
              </a:pPr>
              <a:t>04.05.2023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988E45-2199-4032-A232-D949D1EE24C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8A47F5-3332-45C8-B578-8915B82A766D}" type="datetime1">
              <a:rPr lang="ru-RU"/>
              <a:pPr>
                <a:defRPr/>
              </a:pPr>
              <a:t>04.05.2023</a:t>
            </a:fld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83F3B5-2C77-4560-9EE6-953C6B8BCAA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BE7214-E9F6-4B04-9D43-9BD2EC619EC8}" type="datetime1">
              <a:rPr lang="ru-RU"/>
              <a:pPr>
                <a:defRPr/>
              </a:pPr>
              <a:t>04.05.2023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4A692-3FEC-4F97-AE41-0273E332EE9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1FC77A-F066-4C12-9787-30952A0D8115}" type="datetime1">
              <a:rPr lang="ru-RU"/>
              <a:pPr>
                <a:defRPr/>
              </a:pPr>
              <a:t>04.05.2023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E9CB9A-34DC-4067-B3BF-6CB900357C4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28650" y="365125"/>
            <a:ext cx="78867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6DFCFFA-78F8-4841-BC5E-01DF64B5B9B5}" type="datetime1">
              <a:rPr lang="ru-RU"/>
              <a:pPr>
                <a:defRPr/>
              </a:pPr>
              <a:t>04.05.2023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3C1398E-65FF-453A-A95C-45613E07EB2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&#1088;&#1072;&#1079;&#1076;&#1072;&#1090;&#1082;&#1080;.doc!OLE_LINK1" TargetMode="Externa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&#1088;&#1072;&#1079;&#1076;&#1072;&#1090;&#1082;&#1080;.doc!OLE_LINK2" TargetMode="Externa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3.emf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file:///G:\&#1088;&#1072;&#1079;&#1076;&#1072;&#1090;&#1082;&#1080;.doc" TargetMode="Externa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4.emf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2%20&#1084;&#1072;&#1089;&#1090;&#1077;&#1088;&#1082;&#1083;&#1072;&#1089;&#1089;/&#1054;&#1076;&#1085;&#1086;&#1081;%20&#1080;&#1079;%20&#1089;&#1086;&#1089;&#1090;&#1072;&#1074;&#1083;&#1103;&#1102;&#1097;&#1080;&#1093;%20&#1082;&#1072;&#1095;&#1077;&#1089;&#1090;&#1074;&#1072;%20&#1086;&#1073;&#1088;&#1072;&#1079;&#1086;&#1074;&#1072;&#1085;&#1080;&#1103;%20&#1103;&#1074;&#1083;&#1103;&#1077;&#1090;&#1089;&#1103;%20&#1082;&#1086;&#1084;&#1087;&#1077;&#1090;&#1077;&#1085;&#1090;&#1085;&#1086;&#1089;&#1090;&#1100;%20&#1096;&#1082;&#1086;&#1083;&#1100;&#1085;&#1080;&#1082;&#1072;%20&#1074;%20&#1088;&#1077;&#1096;&#1077;&#1085;&#1080;&#1080;%20&#1088;&#1077;&#1072;&#1083;&#1100;&#1085;&#1099;&#1093;%20&#1087;&#1088;&#1086;&#1073;&#1083;&#1077;&#1084;%20&#1080;%20&#1079;&#1072;&#1076;&#1072;&#1095;.doc!OLE_LINK2" TargetMode="Externa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6.e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&#1086;&#1073;&#1086;&#1073;&#1097;&#1077;&#1085;&#1080;&#1077;%20&#1086;&#1087;&#1099;&#1090;&#1072;%20&#1082;&#1072;&#1090;&#1077;&#1075;&#1086;&#1088;&#1080;&#1103;/&#1055;&#1088;&#1080;&#1083;&#1086;&#1078;&#1077;&#1085;&#1080;&#1103;.docx!OLE_LINK4" TargetMode="Externa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7.emf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4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oleObject" Target="&#1086;&#1073;&#1086;&#1073;&#1097;&#1077;&#1085;&#1080;&#1077;%20&#1086;&#1087;&#1099;&#1090;&#1072;%20&#1082;&#1072;&#1090;&#1077;&#1075;&#1086;&#1088;&#1080;&#1103;/&#1055;&#1088;&#1080;&#1083;&#1086;&#1078;&#1077;&#1085;&#1080;&#1103;.docx!OLE_LINK5" TargetMode="Externa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19.emf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oleObject" Target="&#1086;&#1073;&#1086;&#1073;&#1097;&#1077;&#1085;&#1080;&#1077;%20&#1086;&#1087;&#1099;&#1090;&#1072;%20&#1082;&#1072;&#1090;&#1077;&#1075;&#1086;&#1088;&#1080;&#1103;/&#1055;&#1088;&#1080;&#1083;&#1086;&#1078;&#1077;&#1085;&#1080;&#1103;.docx!OLE_LINK6" TargetMode="Externa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4" Type="http://schemas.openxmlformats.org/officeDocument/2006/relationships/image" Target="../media/image20.emf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oleObject" Target="2%20&#1084;&#1072;&#1089;&#1090;&#1077;&#1088;&#1082;&#1083;&#1072;&#1089;&#1089;/&#1054;&#1076;&#1085;&#1086;&#1081;%20&#1080;&#1079;%20&#1089;&#1086;&#1089;&#1090;&#1072;&#1074;&#1083;&#1103;&#1102;&#1097;&#1080;&#1093;%20&#1082;&#1072;&#1095;&#1077;&#1089;&#1090;&#1074;&#1072;%20&#1086;&#1073;&#1088;&#1072;&#1079;&#1086;&#1074;&#1072;&#1085;&#1080;&#1103;%20&#1103;&#1074;&#1083;&#1103;&#1077;&#1090;&#1089;&#1103;%20&#1082;&#1086;&#1084;&#1087;&#1077;&#1090;&#1077;&#1085;&#1090;&#1085;&#1086;&#1089;&#1090;&#1100;%20&#1096;&#1082;&#1086;&#1083;&#1100;&#1085;&#1080;&#1082;&#1072;%20&#1074;%20&#1088;&#1077;&#1096;&#1077;&#1085;&#1080;&#1080;%20&#1088;&#1077;&#1072;&#1083;&#1100;&#1085;&#1099;&#1093;%20&#1087;&#1088;&#1086;&#1073;&#1083;&#1077;&#1084;%20&#1080;%20&#1079;&#1072;&#1076;&#1072;&#1095;.doc!OLE_LINK4" TargetMode="Externa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4" Type="http://schemas.openxmlformats.org/officeDocument/2006/relationships/image" Target="../media/image26.emf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Капля 4"/>
          <p:cNvSpPr/>
          <p:nvPr/>
        </p:nvSpPr>
        <p:spPr>
          <a:xfrm>
            <a:off x="391433" y="266474"/>
            <a:ext cx="8401050" cy="6015037"/>
          </a:xfrm>
          <a:prstGeom prst="teardrop">
            <a:avLst/>
          </a:prstGeom>
          <a:ln w="38100">
            <a:solidFill>
              <a:srgbClr val="92D050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pic>
        <p:nvPicPr>
          <p:cNvPr id="14338" name="Рисунок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4975" y="2039938"/>
            <a:ext cx="43307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олилиния 8"/>
          <p:cNvSpPr/>
          <p:nvPr/>
        </p:nvSpPr>
        <p:spPr>
          <a:xfrm rot="21010095">
            <a:off x="3963988" y="2159000"/>
            <a:ext cx="4670425" cy="374650"/>
          </a:xfrm>
          <a:custGeom>
            <a:avLst/>
            <a:gdLst>
              <a:gd name="connsiteX0" fmla="*/ 4671152 w 4671152"/>
              <a:gd name="connsiteY0" fmla="*/ 374791 h 374791"/>
              <a:gd name="connsiteX1" fmla="*/ 2082188 w 4671152"/>
              <a:gd name="connsiteY1" fmla="*/ 218 h 374791"/>
              <a:gd name="connsiteX2" fmla="*/ 451692 w 4671152"/>
              <a:gd name="connsiteY2" fmla="*/ 319707 h 374791"/>
              <a:gd name="connsiteX3" fmla="*/ 0 w 4671152"/>
              <a:gd name="connsiteY3" fmla="*/ 275639 h 3747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71152" h="374791">
                <a:moveTo>
                  <a:pt x="4671152" y="374791"/>
                </a:moveTo>
                <a:cubicBezTo>
                  <a:pt x="3728291" y="192095"/>
                  <a:pt x="2785431" y="9399"/>
                  <a:pt x="2082188" y="218"/>
                </a:cubicBezTo>
                <a:cubicBezTo>
                  <a:pt x="1378945" y="-8963"/>
                  <a:pt x="798723" y="273804"/>
                  <a:pt x="451692" y="319707"/>
                </a:cubicBezTo>
                <a:cubicBezTo>
                  <a:pt x="104661" y="365610"/>
                  <a:pt x="52330" y="320624"/>
                  <a:pt x="0" y="275639"/>
                </a:cubicBezTo>
              </a:path>
            </a:pathLst>
          </a:custGeom>
          <a:ln>
            <a:prstDash val="lgDashDotDot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Заголовок 1"/>
          <p:cNvSpPr>
            <a:spLocks noGrp="1"/>
          </p:cNvSpPr>
          <p:nvPr>
            <p:ph type="ctrTitle"/>
          </p:nvPr>
        </p:nvSpPr>
        <p:spPr>
          <a:xfrm>
            <a:off x="1719943" y="566056"/>
            <a:ext cx="7086600" cy="3721781"/>
          </a:xfrm>
        </p:spPr>
        <p:txBody>
          <a:bodyPr/>
          <a:lstStyle/>
          <a:p>
            <a:pPr algn="r"/>
            <a:r>
              <a:rPr lang="ru-RU" sz="3600" b="1" dirty="0">
                <a:solidFill>
                  <a:schemeClr val="bg1"/>
                </a:solidFill>
              </a:rPr>
              <a:t>Контрольно-оценочная деятельность учителя как фактор повышения качества преподавания</a:t>
            </a:r>
            <a:r>
              <a:rPr lang="en-US" sz="3600" b="1" dirty="0" smtClean="0">
                <a:solidFill>
                  <a:schemeClr val="bg1"/>
                </a:solidFill>
              </a:rPr>
              <a:t/>
            </a:r>
            <a:br>
              <a:rPr lang="en-US" sz="3600" b="1" dirty="0" smtClean="0">
                <a:solidFill>
                  <a:schemeClr val="bg1"/>
                </a:solidFill>
              </a:rPr>
            </a:br>
            <a:r>
              <a:rPr lang="ru-RU" sz="3600" b="1" dirty="0" smtClean="0">
                <a:solidFill>
                  <a:schemeClr val="bg1"/>
                </a:solidFill>
              </a:rPr>
              <a:t/>
            </a:r>
            <a:br>
              <a:rPr lang="ru-RU" sz="3600" b="1" dirty="0" smtClean="0">
                <a:solidFill>
                  <a:schemeClr val="bg1"/>
                </a:solidFill>
              </a:rPr>
            </a:br>
            <a:r>
              <a:rPr lang="ru-RU" sz="2000" b="1" i="1" dirty="0" smtClean="0">
                <a:solidFill>
                  <a:schemeClr val="bg1"/>
                </a:solidFill>
              </a:rPr>
              <a:t>Учитель биологии </a:t>
            </a:r>
            <a:br>
              <a:rPr lang="ru-RU" sz="2000" b="1" i="1" dirty="0" smtClean="0">
                <a:solidFill>
                  <a:schemeClr val="bg1"/>
                </a:solidFill>
              </a:rPr>
            </a:br>
            <a:r>
              <a:rPr lang="ru-RU" sz="2000" b="1" i="1" dirty="0" smtClean="0">
                <a:solidFill>
                  <a:schemeClr val="bg1"/>
                </a:solidFill>
              </a:rPr>
              <a:t>высшей квалификационной категории</a:t>
            </a:r>
            <a:br>
              <a:rPr lang="ru-RU" sz="2000" b="1" i="1" dirty="0" smtClean="0">
                <a:solidFill>
                  <a:schemeClr val="bg1"/>
                </a:solidFill>
              </a:rPr>
            </a:br>
            <a:r>
              <a:rPr lang="ru-RU" sz="2000" b="1" i="1" dirty="0" err="1" smtClean="0">
                <a:solidFill>
                  <a:schemeClr val="bg1"/>
                </a:solidFill>
              </a:rPr>
              <a:t>Татиевская</a:t>
            </a:r>
            <a:r>
              <a:rPr lang="ru-RU" sz="2000" b="1" i="1" dirty="0" smtClean="0">
                <a:solidFill>
                  <a:schemeClr val="bg1"/>
                </a:solidFill>
              </a:rPr>
              <a:t> Елена </a:t>
            </a:r>
            <a:r>
              <a:rPr lang="ru-RU" sz="2000" b="1" i="1" dirty="0" err="1" smtClean="0">
                <a:solidFill>
                  <a:schemeClr val="bg1"/>
                </a:solidFill>
              </a:rPr>
              <a:t>Алекандровна</a:t>
            </a:r>
            <a:r>
              <a:rPr lang="ru-RU" sz="4400" b="1" dirty="0" smtClean="0">
                <a:solidFill>
                  <a:schemeClr val="bg1"/>
                </a:solidFill>
              </a:rPr>
              <a:t/>
            </a:r>
            <a:br>
              <a:rPr lang="ru-RU" sz="4400" b="1" dirty="0" smtClean="0">
                <a:solidFill>
                  <a:schemeClr val="bg1"/>
                </a:solidFill>
              </a:rPr>
            </a:br>
            <a:r>
              <a:rPr lang="ru-RU" sz="4400" dirty="0" smtClean="0">
                <a:solidFill>
                  <a:schemeClr val="bg1"/>
                </a:solidFill>
              </a:rPr>
              <a:t>	</a:t>
            </a:r>
            <a:endParaRPr lang="ru-RU" sz="4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66669" y="257504"/>
            <a:ext cx="8126569" cy="63217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9580" algn="just">
              <a:lnSpc>
                <a:spcPct val="115000"/>
              </a:lnSpc>
              <a:spcAft>
                <a:spcPts val="0"/>
              </a:spcAft>
            </a:pPr>
            <a:r>
              <a:rPr lang="ru-RU" sz="3200" dirty="0" smtClean="0">
                <a:latin typeface="Times New Roman"/>
                <a:ea typeface="Calibri"/>
                <a:cs typeface="Times New Roman"/>
              </a:rPr>
              <a:t>Методы и средства контроля:</a:t>
            </a:r>
          </a:p>
          <a:p>
            <a:pPr indent="449580" algn="just">
              <a:lnSpc>
                <a:spcPct val="115000"/>
              </a:lnSpc>
              <a:spcAft>
                <a:spcPts val="0"/>
              </a:spcAft>
            </a:pPr>
            <a:r>
              <a:rPr lang="ru-RU" sz="2000" dirty="0" smtClean="0">
                <a:latin typeface="Times New Roman"/>
                <a:ea typeface="Calibri"/>
                <a:cs typeface="Times New Roman"/>
              </a:rPr>
              <a:t>-индивидуальный устный опрос</a:t>
            </a:r>
          </a:p>
          <a:p>
            <a:pPr lvl="0" indent="449580" algn="just">
              <a:lnSpc>
                <a:spcPct val="115000"/>
              </a:lnSpc>
              <a:spcAft>
                <a:spcPts val="0"/>
              </a:spcAft>
            </a:pPr>
            <a:r>
              <a:rPr lang="ru-RU" sz="2000" dirty="0" smtClean="0">
                <a:latin typeface="Times New Roman"/>
                <a:ea typeface="Calibri"/>
                <a:cs typeface="Times New Roman"/>
              </a:rPr>
              <a:t>-групповой </a:t>
            </a:r>
            <a:r>
              <a:rPr lang="ru-RU" sz="2000" dirty="0">
                <a:solidFill>
                  <a:prstClr val="white"/>
                </a:solidFill>
                <a:latin typeface="Times New Roman"/>
                <a:ea typeface="Calibri"/>
                <a:cs typeface="Times New Roman"/>
              </a:rPr>
              <a:t>устный опрос </a:t>
            </a:r>
            <a:endParaRPr lang="ru-RU" sz="2000" dirty="0" smtClean="0">
              <a:latin typeface="Times New Roman"/>
              <a:ea typeface="Calibri"/>
              <a:cs typeface="Times New Roman"/>
            </a:endParaRPr>
          </a:p>
          <a:p>
            <a:pPr indent="449580" algn="just">
              <a:lnSpc>
                <a:spcPct val="115000"/>
              </a:lnSpc>
              <a:spcAft>
                <a:spcPts val="0"/>
              </a:spcAft>
            </a:pPr>
            <a:r>
              <a:rPr lang="ru-RU" sz="2000" dirty="0">
                <a:latin typeface="Times New Roman"/>
                <a:ea typeface="Calibri"/>
                <a:cs typeface="Times New Roman"/>
              </a:rPr>
              <a:t>-</a:t>
            </a:r>
            <a:r>
              <a:rPr lang="ru-RU" sz="2000" dirty="0" smtClean="0">
                <a:latin typeface="Times New Roman"/>
                <a:ea typeface="Calibri"/>
                <a:cs typeface="Times New Roman"/>
              </a:rPr>
              <a:t> </a:t>
            </a:r>
            <a:r>
              <a:rPr lang="ru-RU" sz="2000" dirty="0">
                <a:latin typeface="Times New Roman"/>
                <a:ea typeface="Calibri"/>
                <a:cs typeface="Times New Roman"/>
              </a:rPr>
              <a:t>фронтальный устный </a:t>
            </a:r>
            <a:r>
              <a:rPr lang="ru-RU" sz="2000" dirty="0" smtClean="0">
                <a:latin typeface="Times New Roman"/>
                <a:ea typeface="Calibri"/>
                <a:cs typeface="Times New Roman"/>
              </a:rPr>
              <a:t>опрос </a:t>
            </a:r>
          </a:p>
          <a:p>
            <a:pPr indent="449580" algn="just">
              <a:lnSpc>
                <a:spcPct val="115000"/>
              </a:lnSpc>
              <a:spcAft>
                <a:spcPts val="0"/>
              </a:spcAft>
            </a:pPr>
            <a:r>
              <a:rPr lang="ru-RU" sz="2000" dirty="0" smtClean="0">
                <a:latin typeface="Times New Roman"/>
                <a:ea typeface="Calibri"/>
                <a:cs typeface="Times New Roman"/>
              </a:rPr>
              <a:t>-собеседование</a:t>
            </a:r>
          </a:p>
          <a:p>
            <a:pPr indent="449580" algn="just">
              <a:lnSpc>
                <a:spcPct val="115000"/>
              </a:lnSpc>
              <a:spcAft>
                <a:spcPts val="0"/>
              </a:spcAft>
            </a:pPr>
            <a:r>
              <a:rPr lang="ru-RU" sz="2000" dirty="0">
                <a:latin typeface="Times New Roman"/>
                <a:ea typeface="Calibri"/>
                <a:cs typeface="Times New Roman"/>
              </a:rPr>
              <a:t>-</a:t>
            </a:r>
            <a:r>
              <a:rPr lang="ru-RU" sz="2000" dirty="0" smtClean="0">
                <a:latin typeface="Times New Roman"/>
                <a:ea typeface="Calibri"/>
                <a:cs typeface="Times New Roman"/>
              </a:rPr>
              <a:t>письменная </a:t>
            </a:r>
            <a:r>
              <a:rPr lang="ru-RU" sz="2000" dirty="0">
                <a:latin typeface="Times New Roman"/>
                <a:ea typeface="Calibri"/>
                <a:cs typeface="Times New Roman"/>
              </a:rPr>
              <a:t>работа с использованием вопросов, заданий (в том числе тестовых заданий</a:t>
            </a:r>
            <a:r>
              <a:rPr lang="ru-RU" sz="2000" dirty="0" smtClean="0">
                <a:latin typeface="Times New Roman"/>
                <a:ea typeface="Calibri"/>
                <a:cs typeface="Times New Roman"/>
              </a:rPr>
              <a:t>) </a:t>
            </a:r>
          </a:p>
          <a:p>
            <a:pPr indent="449580" algn="just">
              <a:lnSpc>
                <a:spcPct val="115000"/>
              </a:lnSpc>
              <a:spcAft>
                <a:spcPts val="0"/>
              </a:spcAft>
            </a:pPr>
            <a:r>
              <a:rPr lang="ru-RU" sz="2000" dirty="0" smtClean="0">
                <a:latin typeface="Times New Roman"/>
                <a:ea typeface="Calibri"/>
                <a:cs typeface="Times New Roman"/>
              </a:rPr>
              <a:t>- биологический диктант</a:t>
            </a:r>
          </a:p>
          <a:p>
            <a:pPr indent="449580" algn="just">
              <a:lnSpc>
                <a:spcPct val="115000"/>
              </a:lnSpc>
              <a:spcAft>
                <a:spcPts val="0"/>
              </a:spcAft>
            </a:pPr>
            <a:r>
              <a:rPr lang="ru-RU" sz="2000" dirty="0" smtClean="0">
                <a:latin typeface="Times New Roman"/>
                <a:ea typeface="Calibri"/>
                <a:cs typeface="Times New Roman"/>
              </a:rPr>
              <a:t>-эссе</a:t>
            </a:r>
          </a:p>
          <a:p>
            <a:pPr indent="449580" algn="just">
              <a:lnSpc>
                <a:spcPct val="115000"/>
              </a:lnSpc>
              <a:spcAft>
                <a:spcPts val="0"/>
              </a:spcAft>
            </a:pPr>
            <a:r>
              <a:rPr lang="ru-RU" sz="2000" dirty="0">
                <a:latin typeface="Times New Roman"/>
                <a:ea typeface="Calibri"/>
                <a:cs typeface="Times New Roman"/>
              </a:rPr>
              <a:t>-</a:t>
            </a:r>
            <a:r>
              <a:rPr lang="ru-RU" sz="2000" dirty="0" smtClean="0">
                <a:latin typeface="Times New Roman"/>
                <a:ea typeface="Calibri"/>
                <a:cs typeface="Times New Roman"/>
              </a:rPr>
              <a:t>наблюдение</a:t>
            </a:r>
          </a:p>
          <a:p>
            <a:pPr indent="449580" algn="just">
              <a:lnSpc>
                <a:spcPct val="115000"/>
              </a:lnSpc>
              <a:spcAft>
                <a:spcPts val="0"/>
              </a:spcAft>
            </a:pPr>
            <a:r>
              <a:rPr lang="ru-RU" sz="2000" dirty="0">
                <a:latin typeface="Times New Roman"/>
                <a:ea typeface="Calibri"/>
                <a:cs typeface="Times New Roman"/>
              </a:rPr>
              <a:t>-</a:t>
            </a:r>
            <a:r>
              <a:rPr lang="ru-RU" sz="2000" dirty="0" smtClean="0">
                <a:latin typeface="Times New Roman"/>
                <a:ea typeface="Calibri"/>
                <a:cs typeface="Times New Roman"/>
              </a:rPr>
              <a:t>лабораторная работа</a:t>
            </a:r>
          </a:p>
          <a:p>
            <a:pPr indent="449580" algn="just">
              <a:lnSpc>
                <a:spcPct val="115000"/>
              </a:lnSpc>
              <a:spcAft>
                <a:spcPts val="0"/>
              </a:spcAft>
            </a:pPr>
            <a:r>
              <a:rPr lang="ru-RU" sz="2000" dirty="0" smtClean="0">
                <a:latin typeface="Times New Roman"/>
                <a:ea typeface="Calibri"/>
                <a:cs typeface="Times New Roman"/>
              </a:rPr>
              <a:t>-практическая работа</a:t>
            </a:r>
          </a:p>
          <a:p>
            <a:pPr indent="449580" algn="just">
              <a:lnSpc>
                <a:spcPct val="115000"/>
              </a:lnSpc>
              <a:spcAft>
                <a:spcPts val="0"/>
              </a:spcAft>
            </a:pPr>
            <a:r>
              <a:rPr lang="ru-RU" sz="2000" dirty="0" smtClean="0">
                <a:latin typeface="Times New Roman"/>
                <a:ea typeface="Calibri"/>
                <a:cs typeface="Times New Roman"/>
              </a:rPr>
              <a:t>-лабораторный опыт</a:t>
            </a:r>
          </a:p>
          <a:p>
            <a:pPr indent="449580" algn="just">
              <a:lnSpc>
                <a:spcPct val="115000"/>
              </a:lnSpc>
              <a:spcAft>
                <a:spcPts val="0"/>
              </a:spcAft>
            </a:pPr>
            <a:r>
              <a:rPr lang="ru-RU" sz="2000" dirty="0" smtClean="0">
                <a:latin typeface="Times New Roman"/>
                <a:ea typeface="Calibri"/>
                <a:cs typeface="Times New Roman"/>
              </a:rPr>
              <a:t>-экспериментальное исследование</a:t>
            </a:r>
          </a:p>
          <a:p>
            <a:pPr indent="449580" algn="just">
              <a:lnSpc>
                <a:spcPct val="115000"/>
              </a:lnSpc>
              <a:spcAft>
                <a:spcPts val="0"/>
              </a:spcAft>
            </a:pPr>
            <a:r>
              <a:rPr lang="ru-RU" sz="2000" dirty="0" smtClean="0">
                <a:latin typeface="Times New Roman"/>
                <a:ea typeface="Calibri"/>
                <a:cs typeface="Times New Roman"/>
              </a:rPr>
              <a:t>-зачет</a:t>
            </a:r>
            <a:endParaRPr lang="ru-RU" sz="2000" dirty="0">
              <a:latin typeface="Times New Roman"/>
              <a:ea typeface="Calibri"/>
              <a:cs typeface="Times New Roman"/>
            </a:endParaRPr>
          </a:p>
          <a:p>
            <a:pPr indent="449580" algn="just">
              <a:lnSpc>
                <a:spcPct val="115000"/>
              </a:lnSpc>
              <a:spcAft>
                <a:spcPts val="0"/>
              </a:spcAft>
            </a:pPr>
            <a:r>
              <a:rPr lang="ru-RU" sz="2000" dirty="0" smtClean="0">
                <a:latin typeface="Times New Roman"/>
                <a:ea typeface="Calibri"/>
                <a:cs typeface="Times New Roman"/>
              </a:rPr>
              <a:t>-реферат</a:t>
            </a:r>
          </a:p>
          <a:p>
            <a:pPr indent="449580" algn="just">
              <a:lnSpc>
                <a:spcPct val="115000"/>
              </a:lnSpc>
              <a:spcAft>
                <a:spcPts val="0"/>
              </a:spcAft>
            </a:pPr>
            <a:r>
              <a:rPr lang="ru-RU" sz="2000" dirty="0">
                <a:latin typeface="Times New Roman"/>
                <a:ea typeface="Calibri"/>
                <a:cs typeface="Times New Roman"/>
              </a:rPr>
              <a:t>-</a:t>
            </a:r>
            <a:r>
              <a:rPr lang="ru-RU" sz="2000" dirty="0" smtClean="0">
                <a:latin typeface="Times New Roman"/>
                <a:ea typeface="Calibri"/>
                <a:cs typeface="Times New Roman"/>
              </a:rPr>
              <a:t>индивидуальный </a:t>
            </a:r>
            <a:r>
              <a:rPr lang="ru-RU" sz="2000" dirty="0">
                <a:latin typeface="Times New Roman"/>
                <a:ea typeface="Calibri"/>
                <a:cs typeface="Times New Roman"/>
              </a:rPr>
              <a:t>или групповой </a:t>
            </a:r>
            <a:r>
              <a:rPr lang="ru-RU" sz="2000" dirty="0" smtClean="0">
                <a:latin typeface="Times New Roman"/>
                <a:ea typeface="Calibri"/>
                <a:cs typeface="Times New Roman"/>
              </a:rPr>
              <a:t>проект</a:t>
            </a:r>
            <a:endParaRPr lang="ru-RU" sz="1600" dirty="0">
              <a:effectLst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294529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28650" y="0"/>
            <a:ext cx="7886700" cy="6176963"/>
          </a:xfrm>
        </p:spPr>
        <p:txBody>
          <a:bodyPr/>
          <a:lstStyle/>
          <a:p>
            <a:pPr lvl="0">
              <a:buNone/>
            </a:pPr>
            <a:endParaRPr lang="ru-RU" i="1" dirty="0" smtClean="0"/>
          </a:p>
          <a:p>
            <a:pPr lvl="0" algn="ctr">
              <a:buNone/>
            </a:pPr>
            <a:r>
              <a:rPr lang="ru-RU" sz="7200" b="1" dirty="0" smtClean="0"/>
              <a:t> </a:t>
            </a:r>
            <a:r>
              <a:rPr lang="ru-RU" sz="7200" b="1" i="1" dirty="0" smtClean="0"/>
              <a:t>Прием </a:t>
            </a:r>
          </a:p>
          <a:p>
            <a:pPr lvl="0" algn="ctr">
              <a:buNone/>
            </a:pPr>
            <a:r>
              <a:rPr lang="ru-RU" sz="7200" b="1" i="1" dirty="0" smtClean="0"/>
              <a:t>«Таблица верных и неверных утверждений»</a:t>
            </a:r>
            <a:r>
              <a:rPr lang="ru-RU" sz="7200" b="1" dirty="0" smtClean="0"/>
              <a:t> </a:t>
            </a:r>
            <a:endParaRPr lang="ru-RU" sz="7200" b="1" i="1" dirty="0" smtClean="0"/>
          </a:p>
          <a:p>
            <a:pPr>
              <a:buNone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875ABF0-012A-4900-B996-6886526C8E0A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0" y="5"/>
          <a:ext cx="8975188" cy="685799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921000"/>
                <a:gridCol w="2054188"/>
              </a:tblGrid>
              <a:tr h="59466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SimSun"/>
                          <a:cs typeface="Times New Roman"/>
                        </a:rPr>
                        <a:t>Утверждение</a:t>
                      </a:r>
                      <a:endParaRPr lang="ru-RU" sz="2400" dirty="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SimSun"/>
                          <a:cs typeface="Times New Roman"/>
                        </a:rPr>
                        <a:t>Да/Нет</a:t>
                      </a:r>
                      <a:endParaRPr lang="ru-RU" sz="110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74973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latin typeface="Times New Roman"/>
                        <a:ea typeface="SimSu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1. У земноводных постоянная температура тела. </a:t>
                      </a:r>
                      <a:endParaRPr lang="ru-RU" sz="2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SimSun"/>
                          <a:cs typeface="Times New Roman"/>
                        </a:rPr>
                        <a:t>Нет</a:t>
                      </a:r>
                      <a:endParaRPr lang="ru-RU" sz="110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9466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latin typeface="Times New Roman"/>
                          <a:ea typeface="SimSun"/>
                          <a:cs typeface="Times New Roman"/>
                        </a:rPr>
                        <a:t>2. Земноводные живут в воде и на суше.</a:t>
                      </a:r>
                      <a:endParaRPr lang="ru-RU" sz="2400" dirty="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SimSun"/>
                          <a:cs typeface="Times New Roman"/>
                        </a:rPr>
                        <a:t>Да</a:t>
                      </a:r>
                      <a:endParaRPr lang="ru-RU" sz="110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9466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latin typeface="Times New Roman"/>
                          <a:ea typeface="SimSun"/>
                          <a:cs typeface="Times New Roman"/>
                        </a:rPr>
                        <a:t>3. Тело земноводных покрыто влажной слизистой кожей.</a:t>
                      </a:r>
                      <a:endParaRPr lang="ru-RU" sz="2400" dirty="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SimSun"/>
                          <a:cs typeface="Times New Roman"/>
                        </a:rPr>
                        <a:t>Да</a:t>
                      </a:r>
                      <a:endParaRPr lang="ru-RU" sz="110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9466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latin typeface="Times New Roman"/>
                          <a:ea typeface="SimSun"/>
                          <a:cs typeface="Times New Roman"/>
                        </a:rPr>
                        <a:t>4. Сердце взрослых земноводных двухкамерное.</a:t>
                      </a:r>
                      <a:endParaRPr lang="ru-RU" sz="2400" dirty="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SimSun"/>
                          <a:cs typeface="Times New Roman"/>
                        </a:rPr>
                        <a:t>Нет</a:t>
                      </a:r>
                      <a:endParaRPr lang="ru-RU" sz="110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9466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latin typeface="Times New Roman"/>
                          <a:ea typeface="SimSun"/>
                          <a:cs typeface="Times New Roman"/>
                        </a:rPr>
                        <a:t>5. У земноводных один круг кровообращения.</a:t>
                      </a:r>
                      <a:endParaRPr lang="ru-RU" sz="2400" dirty="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SimSun"/>
                          <a:cs typeface="Times New Roman"/>
                        </a:rPr>
                        <a:t>Нет</a:t>
                      </a:r>
                      <a:endParaRPr lang="ru-RU" sz="110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9466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latin typeface="Times New Roman"/>
                          <a:ea typeface="SimSun"/>
                          <a:cs typeface="Times New Roman"/>
                        </a:rPr>
                        <a:t>6. Органы дыхания взрослых земноводных – легкие и кожа.</a:t>
                      </a:r>
                      <a:endParaRPr lang="ru-RU" sz="2400" dirty="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SimSun"/>
                          <a:cs typeface="Times New Roman"/>
                        </a:rPr>
                        <a:t>Да</a:t>
                      </a:r>
                      <a:endParaRPr lang="ru-RU" sz="110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9466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latin typeface="Times New Roman"/>
                          <a:ea typeface="SimSun"/>
                          <a:cs typeface="Times New Roman"/>
                        </a:rPr>
                        <a:t>7. Конечности земноводных имеют пальцы.</a:t>
                      </a:r>
                      <a:endParaRPr lang="ru-RU" sz="2400" dirty="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SimSun"/>
                          <a:cs typeface="Times New Roman"/>
                        </a:rPr>
                        <a:t>Да</a:t>
                      </a:r>
                      <a:endParaRPr lang="ru-RU" sz="110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75626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latin typeface="Times New Roman"/>
                          <a:ea typeface="SimSun"/>
                          <a:cs typeface="Times New Roman"/>
                        </a:rPr>
                        <a:t>8. Развитие яиц земноводных происходит в воде или влажной среде.</a:t>
                      </a:r>
                      <a:endParaRPr lang="ru-RU" sz="2400" dirty="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SimSun"/>
                          <a:cs typeface="Times New Roman"/>
                        </a:rPr>
                        <a:t>Да</a:t>
                      </a:r>
                      <a:endParaRPr lang="ru-RU" sz="110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9466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latin typeface="Times New Roman"/>
                          <a:ea typeface="SimSun"/>
                          <a:cs typeface="Times New Roman"/>
                        </a:rPr>
                        <a:t>9. Земноводные развиваются с полным метаморфозом.  </a:t>
                      </a:r>
                      <a:endParaRPr lang="ru-RU" sz="2400" dirty="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SimSun"/>
                          <a:cs typeface="Times New Roman"/>
                        </a:rPr>
                        <a:t>Нет</a:t>
                      </a:r>
                      <a:endParaRPr lang="ru-RU" sz="110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9466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latin typeface="Times New Roman"/>
                          <a:ea typeface="SimSun"/>
                          <a:cs typeface="Times New Roman"/>
                        </a:rPr>
                        <a:t>10. Лягушки ловят добычу, выбрасывая липкий язык</a:t>
                      </a:r>
                      <a:endParaRPr lang="ru-RU" sz="2400" dirty="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SimSun"/>
                          <a:cs typeface="Times New Roman"/>
                        </a:rPr>
                        <a:t>Да</a:t>
                      </a:r>
                      <a:endParaRPr lang="ru-RU" sz="1100" dirty="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875ABF0-012A-4900-B996-6886526C8E0A}" type="slidenum">
              <a:rPr lang="ru-RU" smtClean="0"/>
              <a:pPr>
                <a:defRPr/>
              </a:pPr>
              <a:t>12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521140"/>
          </a:xfrm>
        </p:spPr>
        <p:txBody>
          <a:bodyPr/>
          <a:lstStyle/>
          <a:p>
            <a:pPr algn="ctr"/>
            <a:r>
              <a:rPr lang="ru-RU" dirty="0" smtClean="0"/>
              <a:t>Задание из ЦТ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28650" y="1026942"/>
            <a:ext cx="7886700" cy="5641143"/>
          </a:xfrm>
        </p:spPr>
        <p:txBody>
          <a:bodyPr/>
          <a:lstStyle/>
          <a:p>
            <a:r>
              <a:rPr lang="ru-RU" sz="2000" dirty="0" smtClean="0"/>
              <a:t>Укажите  утверждения,  верные  в  отношении покрытосеменных растений: </a:t>
            </a:r>
          </a:p>
          <a:p>
            <a:pPr>
              <a:buNone/>
            </a:pPr>
            <a:r>
              <a:rPr lang="ru-RU" sz="2000" dirty="0" smtClean="0"/>
              <a:t>а) двойное  оплодотворение  –  это  процесс  слияния одного  спермия  с  яйцеклеткой,  а  другого  –  с  центральной  клеткой  зародышевого  мешка; </a:t>
            </a:r>
          </a:p>
          <a:p>
            <a:pPr>
              <a:buNone/>
            </a:pPr>
            <a:r>
              <a:rPr lang="ru-RU" sz="2000" dirty="0" smtClean="0"/>
              <a:t>б) тычинка  состоит  из  завязи,  столбика  и  рыльца; </a:t>
            </a:r>
          </a:p>
          <a:p>
            <a:pPr>
              <a:buNone/>
            </a:pPr>
            <a:r>
              <a:rPr lang="ru-RU" sz="2000" dirty="0" smtClean="0"/>
              <a:t>в) </a:t>
            </a:r>
            <a:r>
              <a:rPr lang="ru-RU" sz="2000" dirty="0" err="1" smtClean="0"/>
              <a:t>в</a:t>
            </a:r>
            <a:r>
              <a:rPr lang="ru-RU" sz="2000" dirty="0" smtClean="0"/>
              <a:t>  обоеполых  цветках  может  осуществляться самоопыление;</a:t>
            </a:r>
          </a:p>
          <a:p>
            <a:pPr>
              <a:buNone/>
            </a:pPr>
            <a:r>
              <a:rPr lang="ru-RU" sz="2000" dirty="0" smtClean="0"/>
              <a:t> г) в  зародышевом  мешке содержатся  пять  вспомогательных  гаплоидных клеток;</a:t>
            </a:r>
          </a:p>
          <a:p>
            <a:pPr>
              <a:buNone/>
            </a:pPr>
            <a:r>
              <a:rPr lang="ru-RU" sz="2000" dirty="0" smtClean="0"/>
              <a:t> </a:t>
            </a:r>
            <a:r>
              <a:rPr lang="ru-RU" sz="2000" dirty="0" err="1" smtClean="0"/>
              <a:t>д</a:t>
            </a:r>
            <a:r>
              <a:rPr lang="ru-RU" sz="2000" dirty="0" smtClean="0"/>
              <a:t>) околоплодник формируется из лепестков и чашелистиков. </a:t>
            </a:r>
          </a:p>
          <a:p>
            <a:pPr>
              <a:buNone/>
            </a:pPr>
            <a:r>
              <a:rPr lang="ru-RU" sz="2000" dirty="0" smtClean="0"/>
              <a:t>1) а, б, г; </a:t>
            </a:r>
          </a:p>
          <a:p>
            <a:pPr>
              <a:buNone/>
            </a:pPr>
            <a:r>
              <a:rPr lang="ru-RU" sz="2000" dirty="0" smtClean="0"/>
              <a:t>2) а, в, г; </a:t>
            </a:r>
          </a:p>
          <a:p>
            <a:pPr>
              <a:buNone/>
            </a:pPr>
            <a:r>
              <a:rPr lang="ru-RU" sz="2000" dirty="0" smtClean="0"/>
              <a:t>3) б, в, </a:t>
            </a:r>
            <a:r>
              <a:rPr lang="ru-RU" sz="2000" dirty="0" err="1" smtClean="0"/>
              <a:t>д</a:t>
            </a:r>
            <a:r>
              <a:rPr lang="ru-RU" sz="2000" dirty="0" smtClean="0"/>
              <a:t>; </a:t>
            </a:r>
          </a:p>
          <a:p>
            <a:pPr>
              <a:buNone/>
            </a:pPr>
            <a:r>
              <a:rPr lang="ru-RU" sz="2000" dirty="0" smtClean="0"/>
              <a:t>4) в, г, д. 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875ABF0-012A-4900-B996-6886526C8E0A}" type="slidenum">
              <a:rPr lang="ru-RU" smtClean="0"/>
              <a:pPr>
                <a:defRPr/>
              </a:pPr>
              <a:t>13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28650" y="348343"/>
            <a:ext cx="7886700" cy="5828620"/>
          </a:xfrm>
        </p:spPr>
        <p:txBody>
          <a:bodyPr/>
          <a:lstStyle/>
          <a:p>
            <a:pPr algn="ctr">
              <a:buNone/>
            </a:pPr>
            <a:r>
              <a:rPr lang="ru-RU" i="1" dirty="0" smtClean="0"/>
              <a:t> </a:t>
            </a:r>
            <a:r>
              <a:rPr lang="ru-RU" sz="11500" b="1" i="1" dirty="0" smtClean="0"/>
              <a:t>Приём «Создание системы»</a:t>
            </a:r>
            <a:r>
              <a:rPr lang="ru-RU" sz="11500" b="1" dirty="0" smtClean="0"/>
              <a:t> 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875ABF0-012A-4900-B996-6886526C8E0A}" type="slidenum">
              <a:rPr lang="ru-RU" smtClean="0"/>
              <a:pPr>
                <a:defRPr/>
              </a:pPr>
              <a:t>14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144361"/>
          </a:xfrm>
        </p:spPr>
        <p:txBody>
          <a:bodyPr/>
          <a:lstStyle/>
          <a:p>
            <a:pPr algn="just"/>
            <a:r>
              <a:rPr lang="ru-RU" sz="2000" dirty="0" smtClean="0"/>
              <a:t>Биология 6 класс. Движение.  Понятия: </a:t>
            </a:r>
            <a:r>
              <a:rPr lang="ru-RU" sz="2000" dirty="0" err="1" smtClean="0"/>
              <a:t>амебоидное</a:t>
            </a:r>
            <a:r>
              <a:rPr lang="ru-RU" sz="2000" dirty="0" smtClean="0"/>
              <a:t>, моллюски, инфузории, мышечное, эвглены, мерцательное, ложноножки, реснички, черви, движение, амёбы, хордовые, жгутики, сокращение мышц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67286" y="1825625"/>
            <a:ext cx="8248064" cy="4351338"/>
          </a:xfrm>
          <a:solidFill>
            <a:schemeClr val="tx1"/>
          </a:solidFill>
        </p:spPr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875ABF0-012A-4900-B996-6886526C8E0A}" type="slidenum">
              <a:rPr lang="ru-RU" smtClean="0"/>
              <a:pPr>
                <a:defRPr/>
              </a:pPr>
              <a:t>15</a:t>
            </a:fld>
            <a:endParaRPr lang="ru-RU"/>
          </a:p>
        </p:txBody>
      </p:sp>
      <p:graphicFrame>
        <p:nvGraphicFramePr>
          <p:cNvPr id="56322" name="Object 2"/>
          <p:cNvGraphicFramePr>
            <a:graphicFrameLocks noChangeAspect="1"/>
          </p:cNvGraphicFramePr>
          <p:nvPr/>
        </p:nvGraphicFramePr>
        <p:xfrm>
          <a:off x="232229" y="2090058"/>
          <a:ext cx="8911771" cy="333828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330" name="Документ" r:id="rId3" imgW="5925852" imgH="1201794" progId="Word.Document.12">
                  <p:link updateAutomatic="1"/>
                </p:oleObj>
              </mc:Choice>
              <mc:Fallback>
                <p:oleObj name="Документ" r:id="rId3" imgW="5925852" imgH="1201794" progId="Word.Document.12">
                  <p:link updateAutomatic="1"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2229" y="2090058"/>
                        <a:ext cx="8911771" cy="333828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just"/>
            <a:r>
              <a:rPr lang="ru-RU" sz="2000" dirty="0" smtClean="0"/>
              <a:t>Биология 7 класс. Классы покрытосеменных растений. Понятия: однодольные, тюльпаны, одуванчик, бобовые, цветковые, злаки, соя, сложноцветные, шиповник, пшеница, лилейные, розоцветные, двудольные.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 bwMode="white">
          <a:solidFill>
            <a:schemeClr val="tx1"/>
          </a:solidFill>
        </p:spPr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875ABF0-012A-4900-B996-6886526C8E0A}" type="slidenum">
              <a:rPr lang="ru-RU" smtClean="0"/>
              <a:pPr>
                <a:defRPr/>
              </a:pPr>
              <a:t>16</a:t>
            </a:fld>
            <a:endParaRPr lang="ru-RU"/>
          </a:p>
        </p:txBody>
      </p:sp>
      <p:graphicFrame>
        <p:nvGraphicFramePr>
          <p:cNvPr id="57346" name="Object 2"/>
          <p:cNvGraphicFramePr>
            <a:graphicFrameLocks noChangeAspect="1"/>
          </p:cNvGraphicFramePr>
          <p:nvPr/>
        </p:nvGraphicFramePr>
        <p:xfrm>
          <a:off x="624114" y="2090056"/>
          <a:ext cx="7910286" cy="40785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354" name="Документ" r:id="rId3" imgW="5925852" imgH="1348187" progId="Word.Document.12">
                  <p:link updateAutomatic="1"/>
                </p:oleObj>
              </mc:Choice>
              <mc:Fallback>
                <p:oleObj name="Документ" r:id="rId3" imgW="5925852" imgH="1348187" progId="Word.Document.12">
                  <p:link updateAutomatic="1"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4114" y="2090056"/>
                        <a:ext cx="7910286" cy="407851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535207"/>
          </a:xfrm>
        </p:spPr>
        <p:txBody>
          <a:bodyPr/>
          <a:lstStyle/>
          <a:p>
            <a:pPr algn="ctr"/>
            <a:r>
              <a:rPr lang="ru-RU" dirty="0" smtClean="0"/>
              <a:t>Задание из ЦТ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28650" y="1209822"/>
            <a:ext cx="7886700" cy="5648177"/>
          </a:xfrm>
        </p:spPr>
        <p:txBody>
          <a:bodyPr/>
          <a:lstStyle/>
          <a:p>
            <a:r>
              <a:rPr lang="ru-RU" sz="2400" dirty="0" smtClean="0"/>
              <a:t>А33. Дан  фрагмент  схемы  кровообращения  в </a:t>
            </a:r>
          </a:p>
          <a:p>
            <a:pPr>
              <a:buNone/>
            </a:pPr>
            <a:r>
              <a:rPr lang="ru-RU" sz="2400" dirty="0" smtClean="0"/>
              <a:t>организме  человека  с  двумя  отсутствующими звеньями I–II: </a:t>
            </a:r>
          </a:p>
          <a:p>
            <a:pPr>
              <a:buNone/>
            </a:pPr>
            <a:r>
              <a:rPr lang="ru-RU" sz="2400" dirty="0" smtClean="0"/>
              <a:t>Легочные вены → I → левый желудочек → II → артерии верхних конечностей. </a:t>
            </a:r>
          </a:p>
          <a:p>
            <a:pPr>
              <a:buNone/>
            </a:pPr>
            <a:r>
              <a:rPr lang="ru-RU" sz="2400" dirty="0" smtClean="0"/>
              <a:t>Восстановите схему, используя компоненты: </a:t>
            </a:r>
          </a:p>
          <a:p>
            <a:pPr>
              <a:buNone/>
            </a:pPr>
            <a:r>
              <a:rPr lang="ru-RU" sz="2400" dirty="0" smtClean="0"/>
              <a:t>а) верхняя  полая  вена;  б) нижняя  полая  вена; </a:t>
            </a:r>
          </a:p>
          <a:p>
            <a:pPr>
              <a:buNone/>
            </a:pPr>
            <a:r>
              <a:rPr lang="ru-RU" sz="2400" dirty="0" smtClean="0"/>
              <a:t>в) левое  предсердие;  г) правое  предсердие; </a:t>
            </a:r>
          </a:p>
          <a:p>
            <a:pPr>
              <a:buNone/>
            </a:pPr>
            <a:r>
              <a:rPr lang="ru-RU" sz="2400" dirty="0" err="1" smtClean="0"/>
              <a:t>д</a:t>
            </a:r>
            <a:r>
              <a:rPr lang="ru-RU" sz="2400" dirty="0" smtClean="0"/>
              <a:t>) аорта; е) легочная артерия. </a:t>
            </a:r>
          </a:p>
          <a:p>
            <a:pPr>
              <a:buNone/>
            </a:pPr>
            <a:r>
              <a:rPr lang="ru-RU" sz="2400" dirty="0" smtClean="0"/>
              <a:t>1) I – а; II – в; </a:t>
            </a:r>
          </a:p>
          <a:p>
            <a:pPr>
              <a:buNone/>
            </a:pPr>
            <a:r>
              <a:rPr lang="ru-RU" sz="2400" dirty="0" smtClean="0"/>
              <a:t>2) I – б; II – в; </a:t>
            </a:r>
          </a:p>
          <a:p>
            <a:pPr>
              <a:buNone/>
            </a:pPr>
            <a:r>
              <a:rPr lang="ru-RU" sz="2400" dirty="0" smtClean="0"/>
              <a:t>3) I – в; II – </a:t>
            </a:r>
            <a:r>
              <a:rPr lang="ru-RU" sz="2400" dirty="0" err="1" smtClean="0"/>
              <a:t>д</a:t>
            </a:r>
            <a:r>
              <a:rPr lang="ru-RU" sz="2400" dirty="0" smtClean="0"/>
              <a:t>; </a:t>
            </a:r>
          </a:p>
          <a:p>
            <a:pPr>
              <a:buNone/>
            </a:pPr>
            <a:r>
              <a:rPr lang="ru-RU" sz="2400" dirty="0" smtClean="0"/>
              <a:t>4) I – е; II – г. 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875ABF0-012A-4900-B996-6886526C8E0A}" type="slidenum">
              <a:rPr lang="ru-RU" smtClean="0"/>
              <a:pPr>
                <a:defRPr/>
              </a:pPr>
              <a:t>17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Приём «Перепутанные логические цепи»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Например, составьте схему «Жизненный цикл хвоща»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875ABF0-012A-4900-B996-6886526C8E0A}" type="slidenum">
              <a:rPr lang="ru-RU" smtClean="0"/>
              <a:pPr>
                <a:defRPr/>
              </a:pPr>
              <a:t>18</a:t>
            </a:fld>
            <a:endParaRPr lang="ru-RU"/>
          </a:p>
        </p:txBody>
      </p:sp>
      <p:graphicFrame>
        <p:nvGraphicFramePr>
          <p:cNvPr id="39938" name="Object 2"/>
          <p:cNvGraphicFramePr>
            <a:graphicFrameLocks noChangeAspect="1"/>
          </p:cNvGraphicFramePr>
          <p:nvPr/>
        </p:nvGraphicFramePr>
        <p:xfrm>
          <a:off x="798287" y="2670629"/>
          <a:ext cx="7286170" cy="3672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46" name="Документ" r:id="rId3" imgW="5200920" imgH="2714040" progId="Word.Document.8">
                  <p:link updateAutomatic="1"/>
                </p:oleObj>
              </mc:Choice>
              <mc:Fallback>
                <p:oleObj name="Документ" r:id="rId3" imgW="5200920" imgH="2714040" progId="Word.Document.8">
                  <p:link updateAutomatic="1"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98287" y="2670629"/>
                        <a:ext cx="7286170" cy="36721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algn="ctr"/>
            <a:r>
              <a:rPr lang="ru-RU" sz="4000" dirty="0" smtClean="0"/>
              <a:t>Рассмотрите жизненный цикл папоротников  и опишите его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875ABF0-012A-4900-B996-6886526C8E0A}" type="slidenum">
              <a:rPr lang="ru-RU" smtClean="0"/>
              <a:pPr>
                <a:defRPr/>
              </a:pPr>
              <a:t>19</a:t>
            </a:fld>
            <a:endParaRPr lang="ru-RU"/>
          </a:p>
        </p:txBody>
      </p:sp>
      <p:pic>
        <p:nvPicPr>
          <p:cNvPr id="5" name="Содержимое 4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899138" y="1533378"/>
            <a:ext cx="6049108" cy="51206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Капля 4"/>
          <p:cNvSpPr/>
          <p:nvPr/>
        </p:nvSpPr>
        <p:spPr>
          <a:xfrm>
            <a:off x="437354" y="207703"/>
            <a:ext cx="8401050" cy="6015037"/>
          </a:xfrm>
          <a:prstGeom prst="teardrop">
            <a:avLst/>
          </a:prstGeom>
          <a:ln w="38100">
            <a:solidFill>
              <a:srgbClr val="92D050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pic>
        <p:nvPicPr>
          <p:cNvPr id="14338" name="Рисунок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4975" y="2039938"/>
            <a:ext cx="43307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9" name="TextBox 6"/>
          <p:cNvSpPr txBox="1">
            <a:spLocks noChangeArrowheads="1"/>
          </p:cNvSpPr>
          <p:nvPr/>
        </p:nvSpPr>
        <p:spPr bwMode="auto">
          <a:xfrm>
            <a:off x="2041525" y="280987"/>
            <a:ext cx="65913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ru-RU" sz="6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60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892118" y="1026099"/>
            <a:ext cx="8084457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r"/>
            <a:r>
              <a:rPr lang="ru-RU" sz="3200" b="1" dirty="0" smtClean="0">
                <a:solidFill>
                  <a:schemeClr val="bg1"/>
                </a:solidFill>
              </a:rPr>
              <a:t>«Надо любить то, что ты делаешь, и тогда любой тяжкий труд  возвысится до уровня творчества»</a:t>
            </a:r>
            <a:r>
              <a:rPr lang="ru-RU" sz="3200" dirty="0" smtClean="0">
                <a:solidFill>
                  <a:schemeClr val="bg1"/>
                </a:solidFill>
              </a:rPr>
              <a:t>		                                                                                         М. Горький</a:t>
            </a:r>
            <a:endParaRPr lang="ru-RU" sz="32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Работа с таблицами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Биология 7 класс. Земноводные. Особенности внешнего строения. </a:t>
            </a:r>
          </a:p>
          <a:p>
            <a:r>
              <a:rPr lang="ru-RU" dirty="0" smtClean="0"/>
              <a:t>Задание: Рассмотрите внешнее строение лягушки и заполните таблицу:         </a:t>
            </a:r>
          </a:p>
          <a:p>
            <a:r>
              <a:rPr lang="ru-RU" dirty="0" smtClean="0"/>
              <a:t>Черты приспособленности земноводных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875ABF0-012A-4900-B996-6886526C8E0A}" type="slidenum">
              <a:rPr lang="ru-RU" smtClean="0"/>
              <a:pPr>
                <a:defRPr/>
              </a:pPr>
              <a:t>20</a:t>
            </a:fld>
            <a:endParaRPr lang="ru-RU"/>
          </a:p>
        </p:txBody>
      </p:sp>
      <p:graphicFrame>
        <p:nvGraphicFramePr>
          <p:cNvPr id="41986" name="Object 2"/>
          <p:cNvGraphicFramePr>
            <a:graphicFrameLocks noChangeAspect="1"/>
          </p:cNvGraphicFramePr>
          <p:nvPr/>
        </p:nvGraphicFramePr>
        <p:xfrm>
          <a:off x="957942" y="4412343"/>
          <a:ext cx="6458857" cy="119017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994" name="Документ" r:id="rId3" imgW="6069141" imgH="963454" progId="Word.Document.12">
                  <p:link updateAutomatic="1"/>
                </p:oleObj>
              </mc:Choice>
              <mc:Fallback>
                <p:oleObj name="Документ" r:id="rId3" imgW="6069141" imgH="963454" progId="Word.Document.12">
                  <p:link updateAutomatic="1"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57942" y="4412343"/>
                        <a:ext cx="6458857" cy="119017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28650" y="0"/>
            <a:ext cx="7886700" cy="68580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875ABF0-012A-4900-B996-6886526C8E0A}" type="slidenum">
              <a:rPr lang="ru-RU" smtClean="0"/>
              <a:pPr>
                <a:defRPr/>
              </a:pPr>
              <a:t>21</a:t>
            </a:fld>
            <a:endParaRPr lang="ru-RU"/>
          </a:p>
        </p:txBody>
      </p:sp>
      <p:graphicFrame>
        <p:nvGraphicFramePr>
          <p:cNvPr id="91138" name="Object 2"/>
          <p:cNvGraphicFramePr>
            <a:graphicFrameLocks noChangeAspect="1"/>
          </p:cNvGraphicFramePr>
          <p:nvPr/>
        </p:nvGraphicFramePr>
        <p:xfrm>
          <a:off x="1617785" y="0"/>
          <a:ext cx="6344529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1146" name="Документ" r:id="rId3" imgW="6022419" imgH="9130572" progId="Word.Document.12">
                  <p:link updateAutomatic="1"/>
                </p:oleObj>
              </mc:Choice>
              <mc:Fallback>
                <p:oleObj name="Документ" r:id="rId3" imgW="6022419" imgH="9130572" progId="Word.Document.12">
                  <p:link updateAutomatic="1"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17785" y="0"/>
                        <a:ext cx="6344529" cy="685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521140"/>
          </a:xfrm>
        </p:spPr>
        <p:txBody>
          <a:bodyPr/>
          <a:lstStyle/>
          <a:p>
            <a:pPr algn="ctr"/>
            <a:r>
              <a:rPr lang="ru-RU" dirty="0" smtClean="0"/>
              <a:t>Задание из ЦТ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875ABF0-012A-4900-B996-6886526C8E0A}" type="slidenum">
              <a:rPr lang="ru-RU" smtClean="0"/>
              <a:pPr>
                <a:defRPr/>
              </a:pPr>
              <a:t>22</a:t>
            </a:fld>
            <a:endParaRPr lang="ru-RU"/>
          </a:p>
        </p:txBody>
      </p:sp>
      <p:pic>
        <p:nvPicPr>
          <p:cNvPr id="1904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152357" y="1139483"/>
            <a:ext cx="5430129" cy="52050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Работа с рисунками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dirty="0" smtClean="0"/>
              <a:t>Подпишите основные части растений:</a:t>
            </a:r>
          </a:p>
          <a:p>
            <a:pPr>
              <a:buNone/>
            </a:pPr>
            <a:r>
              <a:rPr lang="ru-RU" dirty="0" smtClean="0"/>
              <a:t> 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875ABF0-012A-4900-B996-6886526C8E0A}" type="slidenum">
              <a:rPr lang="ru-RU" smtClean="0"/>
              <a:pPr>
                <a:defRPr/>
              </a:pPr>
              <a:t>23</a:t>
            </a:fld>
            <a:endParaRPr lang="ru-RU"/>
          </a:p>
        </p:txBody>
      </p:sp>
      <p:pic>
        <p:nvPicPr>
          <p:cNvPr id="5" name="Рисунок 4" descr="https://bio-ct.sdamgia.ru/get_file?id=410&amp;png=1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9698" y="2318751"/>
            <a:ext cx="1323975" cy="168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s://bio-ct.sdamgia.ru/get_file?id=421&amp;png=1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75279" y="2321169"/>
            <a:ext cx="1770112" cy="15333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s://bio-ct.sdamgia.ru/get_file?id=440&amp;png=1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18320" y="2363372"/>
            <a:ext cx="1617052" cy="14349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18172" y="4149969"/>
            <a:ext cx="1717065" cy="19554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/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198788" y="4052448"/>
            <a:ext cx="1733550" cy="2466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/>
          <p:cNvPicPr/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394447" y="4158542"/>
            <a:ext cx="3419475" cy="2085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605545"/>
          </a:xfrm>
        </p:spPr>
        <p:txBody>
          <a:bodyPr/>
          <a:lstStyle/>
          <a:p>
            <a:pPr algn="ctr"/>
            <a:r>
              <a:rPr lang="ru-RU" dirty="0" smtClean="0"/>
              <a:t>Задание из ЦТ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875ABF0-012A-4900-B996-6886526C8E0A}" type="slidenum">
              <a:rPr lang="ru-RU" smtClean="0"/>
              <a:pPr>
                <a:defRPr/>
              </a:pPr>
              <a:t>24</a:t>
            </a:fld>
            <a:endParaRPr lang="ru-RU"/>
          </a:p>
        </p:txBody>
      </p:sp>
      <p:pic>
        <p:nvPicPr>
          <p:cNvPr id="1914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786599" y="1055076"/>
            <a:ext cx="5641143" cy="5331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Задание из ЦТ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875ABF0-012A-4900-B996-6886526C8E0A}" type="slidenum">
              <a:rPr lang="ru-RU" smtClean="0"/>
              <a:pPr>
                <a:defRPr/>
              </a:pPr>
              <a:t>25</a:t>
            </a:fld>
            <a:endParaRPr lang="ru-RU"/>
          </a:p>
        </p:txBody>
      </p:sp>
      <p:pic>
        <p:nvPicPr>
          <p:cNvPr id="5" name="Содержимое 4" descr="https://bio-ct.sdamgia.ru/get_file?id=412&amp;png=1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1593" y="1420837"/>
            <a:ext cx="4517341" cy="1828799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Прямоугольник 6"/>
          <p:cNvSpPr/>
          <p:nvPr/>
        </p:nvSpPr>
        <p:spPr>
          <a:xfrm>
            <a:off x="689317" y="3488787"/>
            <a:ext cx="7737231" cy="21544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238125" algn="just"/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Verdana" pitchFamily="34" charset="0"/>
                <a:ea typeface="Times New Roman" pitchFamily="18" charset="0"/>
                <a:cs typeface="Times New Roman" pitchFamily="18" charset="0"/>
              </a:rPr>
              <a:t>На схеме строения паука-крестовика структурные элементы половой системы обозначены цифрами:</a:t>
            </a:r>
            <a:endParaRPr lang="ru-RU" sz="16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lvl="0" indent="238125" algn="just" eaLnBrk="0" hangingPunct="0"/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Verdana" pitchFamily="34" charset="0"/>
                <a:ea typeface="Times New Roman" pitchFamily="18" charset="0"/>
                <a:cs typeface="Times New Roman" pitchFamily="18" charset="0"/>
              </a:rPr>
              <a:t>1)1, 4</a:t>
            </a:r>
            <a:endParaRPr lang="ru-RU" sz="16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lvl="0" indent="238125" algn="just" eaLnBrk="0" hangingPunct="0"/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Verdana" pitchFamily="34" charset="0"/>
                <a:ea typeface="Times New Roman" pitchFamily="18" charset="0"/>
                <a:cs typeface="Times New Roman" pitchFamily="18" charset="0"/>
              </a:rPr>
              <a:t>2)2, 3</a:t>
            </a:r>
            <a:endParaRPr lang="ru-RU" sz="16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lvl="0" indent="238125" algn="just" eaLnBrk="0" hangingPunct="0"/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Verdana" pitchFamily="34" charset="0"/>
                <a:ea typeface="Times New Roman" pitchFamily="18" charset="0"/>
                <a:cs typeface="Times New Roman" pitchFamily="18" charset="0"/>
              </a:rPr>
              <a:t>3)5, 6</a:t>
            </a:r>
            <a:endParaRPr lang="ru-RU" sz="16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lvl="0" indent="238125" algn="just" eaLnBrk="0" hangingPunct="0"/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Verdana" pitchFamily="34" charset="0"/>
                <a:ea typeface="Times New Roman" pitchFamily="18" charset="0"/>
                <a:cs typeface="Times New Roman" pitchFamily="18" charset="0"/>
              </a:rPr>
              <a:t>4) 7, 8</a:t>
            </a:r>
            <a:endParaRPr lang="ru-RU" sz="44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Задания на установление соответствия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sz="2400" dirty="0" smtClean="0"/>
              <a:t> Выпишите буквы, обозначающие признаки, характерные:</a:t>
            </a:r>
          </a:p>
          <a:p>
            <a:pPr>
              <a:buNone/>
            </a:pPr>
            <a:r>
              <a:rPr lang="ru-RU" sz="2400" dirty="0" smtClean="0"/>
              <a:t>I. Для мха кукушкина льна</a:t>
            </a:r>
          </a:p>
          <a:p>
            <a:pPr>
              <a:buNone/>
            </a:pPr>
            <a:r>
              <a:rPr lang="ru-RU" sz="2400" dirty="0" smtClean="0"/>
              <a:t>II. Для мха сфагнума</a:t>
            </a:r>
          </a:p>
          <a:p>
            <a:pPr>
              <a:buNone/>
            </a:pPr>
            <a:endParaRPr lang="ru-RU" sz="2400" dirty="0" smtClean="0"/>
          </a:p>
          <a:p>
            <a:pPr>
              <a:buNone/>
            </a:pPr>
            <a:r>
              <a:rPr lang="ru-RU" sz="2400" dirty="0" smtClean="0"/>
              <a:t>A. Ризоиды</a:t>
            </a:r>
          </a:p>
          <a:p>
            <a:pPr>
              <a:buNone/>
            </a:pPr>
            <a:r>
              <a:rPr lang="ru-RU" sz="2400" dirty="0" smtClean="0"/>
              <a:t>Б. Листья</a:t>
            </a:r>
          </a:p>
          <a:p>
            <a:pPr>
              <a:buNone/>
            </a:pPr>
            <a:r>
              <a:rPr lang="ru-RU" sz="2400" dirty="0" smtClean="0"/>
              <a:t>B. Стебель</a:t>
            </a:r>
          </a:p>
          <a:p>
            <a:pPr>
              <a:buNone/>
            </a:pPr>
            <a:r>
              <a:rPr lang="ru-RU" sz="2400" dirty="0" smtClean="0"/>
              <a:t>Г. Коробочка со спорами</a:t>
            </a:r>
          </a:p>
          <a:p>
            <a:pPr>
              <a:buNone/>
            </a:pPr>
            <a:r>
              <a:rPr lang="ru-RU" sz="2400" dirty="0" smtClean="0"/>
              <a:t>Д. Водоносные клетки</a:t>
            </a:r>
          </a:p>
          <a:p>
            <a:r>
              <a:rPr lang="ru-RU" dirty="0" smtClean="0"/>
              <a:t> 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875ABF0-012A-4900-B996-6886526C8E0A}" type="slidenum">
              <a:rPr lang="ru-RU" smtClean="0"/>
              <a:pPr>
                <a:defRPr/>
              </a:pPr>
              <a:t>26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619613"/>
          </a:xfrm>
        </p:spPr>
        <p:txBody>
          <a:bodyPr/>
          <a:lstStyle/>
          <a:p>
            <a:pPr algn="ctr"/>
            <a:r>
              <a:rPr lang="ru-RU" dirty="0" smtClean="0"/>
              <a:t>Задание из ЦТ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28650" y="900332"/>
            <a:ext cx="7886700" cy="5957668"/>
          </a:xfrm>
        </p:spPr>
        <p:txBody>
          <a:bodyPr/>
          <a:lstStyle/>
          <a:p>
            <a:r>
              <a:rPr lang="ru-RU" dirty="0" smtClean="0"/>
              <a:t>А30. Укажите  признаки,  характерные  для  бычьего </a:t>
            </a:r>
          </a:p>
          <a:p>
            <a:r>
              <a:rPr lang="ru-RU" dirty="0" smtClean="0"/>
              <a:t>цепня (I) и власоглава (II): </a:t>
            </a:r>
          </a:p>
          <a:p>
            <a:r>
              <a:rPr lang="ru-RU" dirty="0" smtClean="0"/>
              <a:t>а) двусторонняя  симметрия  тела;  б) сквозная </a:t>
            </a:r>
          </a:p>
          <a:p>
            <a:r>
              <a:rPr lang="ru-RU" dirty="0" smtClean="0"/>
              <a:t>кишечная  трубка;  в) замкнутая  кровеносная </a:t>
            </a:r>
          </a:p>
          <a:p>
            <a:r>
              <a:rPr lang="ru-RU" dirty="0" smtClean="0"/>
              <a:t>система; г) стволовая нервная система; </a:t>
            </a:r>
            <a:r>
              <a:rPr lang="ru-RU" dirty="0" err="1" smtClean="0"/>
              <a:t>д</a:t>
            </a:r>
            <a:r>
              <a:rPr lang="ru-RU" dirty="0" smtClean="0"/>
              <a:t>) развитие </a:t>
            </a:r>
          </a:p>
          <a:p>
            <a:r>
              <a:rPr lang="ru-RU" dirty="0" smtClean="0"/>
              <a:t>со сменой хозяев. </a:t>
            </a:r>
          </a:p>
          <a:p>
            <a:r>
              <a:rPr lang="ru-RU" dirty="0" smtClean="0"/>
              <a:t>1) I – а, б, г; II – б, в, </a:t>
            </a:r>
            <a:r>
              <a:rPr lang="ru-RU" dirty="0" err="1" smtClean="0"/>
              <a:t>д</a:t>
            </a:r>
            <a:r>
              <a:rPr lang="ru-RU" dirty="0" smtClean="0"/>
              <a:t>; </a:t>
            </a:r>
          </a:p>
          <a:p>
            <a:r>
              <a:rPr lang="ru-RU" dirty="0" smtClean="0"/>
              <a:t>2) I – а, г, </a:t>
            </a:r>
            <a:r>
              <a:rPr lang="ru-RU" dirty="0" err="1" smtClean="0"/>
              <a:t>д</a:t>
            </a:r>
            <a:r>
              <a:rPr lang="ru-RU" dirty="0" smtClean="0"/>
              <a:t>; II – а, б, г; </a:t>
            </a:r>
          </a:p>
          <a:p>
            <a:r>
              <a:rPr lang="ru-RU" dirty="0" smtClean="0"/>
              <a:t>3) I – б, </a:t>
            </a:r>
            <a:r>
              <a:rPr lang="ru-RU" dirty="0" err="1" smtClean="0"/>
              <a:t>д</a:t>
            </a:r>
            <a:r>
              <a:rPr lang="ru-RU" dirty="0" smtClean="0"/>
              <a:t>; II – а, в, г; </a:t>
            </a:r>
          </a:p>
          <a:p>
            <a:r>
              <a:rPr lang="ru-RU" dirty="0" smtClean="0"/>
              <a:t>4) I – в, г, </a:t>
            </a:r>
            <a:r>
              <a:rPr lang="ru-RU" dirty="0" err="1" smtClean="0"/>
              <a:t>д</a:t>
            </a:r>
            <a:r>
              <a:rPr lang="ru-RU" dirty="0" smtClean="0"/>
              <a:t>; II – а, б, в. 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875ABF0-012A-4900-B996-6886526C8E0A}" type="slidenum">
              <a:rPr lang="ru-RU" smtClean="0"/>
              <a:pPr>
                <a:defRPr/>
              </a:pPr>
              <a:t>27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28650" y="379828"/>
            <a:ext cx="7886700" cy="5797135"/>
          </a:xfrm>
        </p:spPr>
        <p:txBody>
          <a:bodyPr/>
          <a:lstStyle/>
          <a:p>
            <a:pPr lvl="0"/>
            <a:r>
              <a:rPr lang="ru-RU" dirty="0" smtClean="0"/>
              <a:t>Определите, какие из предложенных растений относятся к классу Однодольные, а какие – к классу Двудольные.</a:t>
            </a:r>
          </a:p>
          <a:p>
            <a:pPr lvl="0"/>
            <a:endParaRPr lang="ru-RU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875ABF0-012A-4900-B996-6886526C8E0A}" type="slidenum">
              <a:rPr lang="ru-RU" smtClean="0"/>
              <a:pPr>
                <a:defRPr/>
              </a:pPr>
              <a:t>28</a:t>
            </a:fld>
            <a:endParaRPr lang="ru-RU"/>
          </a:p>
        </p:txBody>
      </p:sp>
      <p:pic>
        <p:nvPicPr>
          <p:cNvPr id="5" name="Рисунок 4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10154" y="1617785"/>
            <a:ext cx="5866228" cy="48674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704020"/>
          </a:xfrm>
        </p:spPr>
        <p:txBody>
          <a:bodyPr/>
          <a:lstStyle/>
          <a:p>
            <a:pPr algn="ctr"/>
            <a:r>
              <a:rPr lang="ru-RU" dirty="0" smtClean="0"/>
              <a:t>Задание из ЦТ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814326"/>
          </a:xfrm>
        </p:spPr>
        <p:txBody>
          <a:bodyPr/>
          <a:lstStyle/>
          <a:p>
            <a:r>
              <a:rPr lang="ru-RU" sz="1600" dirty="0" smtClean="0"/>
              <a:t>Установите соответствие между представителями органического мира, изображенными на рисунках I—III, и их характерными признаками:</a:t>
            </a:r>
          </a:p>
          <a:p>
            <a:r>
              <a:rPr lang="ru-RU" sz="1600" dirty="0" smtClean="0"/>
              <a:t>а — наличие кожно-мускульного мешка</a:t>
            </a:r>
          </a:p>
          <a:p>
            <a:r>
              <a:rPr lang="ru-RU" sz="1600" dirty="0" smtClean="0"/>
              <a:t>б — радиальная симметрия тела</a:t>
            </a:r>
          </a:p>
          <a:p>
            <a:r>
              <a:rPr lang="ru-RU" sz="1600" dirty="0" smtClean="0"/>
              <a:t>в — развитие со сменой хозяина</a:t>
            </a:r>
          </a:p>
          <a:p>
            <a:r>
              <a:rPr lang="ru-RU" sz="1600" dirty="0" smtClean="0"/>
              <a:t>г — незамкнутая кровеносная система</a:t>
            </a:r>
          </a:p>
          <a:p>
            <a:r>
              <a:rPr lang="ru-RU" sz="1600" dirty="0" err="1" smtClean="0"/>
              <a:t>д</a:t>
            </a:r>
            <a:r>
              <a:rPr lang="ru-RU" sz="1600" dirty="0" smtClean="0"/>
              <a:t> — реактивный способ передвижения</a:t>
            </a:r>
          </a:p>
          <a:p>
            <a:r>
              <a:rPr lang="ru-RU" sz="1600" dirty="0" smtClean="0"/>
              <a:t>е — нервная система диффузного типа</a:t>
            </a:r>
          </a:p>
          <a:p>
            <a:r>
              <a:rPr lang="ru-RU" sz="1600" dirty="0" smtClean="0"/>
              <a:t>1) I — а, в; II — б, </a:t>
            </a:r>
            <a:r>
              <a:rPr lang="ru-RU" sz="1600" dirty="0" err="1" smtClean="0"/>
              <a:t>e</a:t>
            </a:r>
            <a:r>
              <a:rPr lang="ru-RU" sz="1600" dirty="0" smtClean="0"/>
              <a:t>; III — г, </a:t>
            </a:r>
            <a:r>
              <a:rPr lang="ru-RU" sz="1600" dirty="0" err="1" smtClean="0"/>
              <a:t>д</a:t>
            </a:r>
            <a:endParaRPr lang="ru-RU" sz="1600" dirty="0" smtClean="0"/>
          </a:p>
          <a:p>
            <a:r>
              <a:rPr lang="ru-RU" sz="1600" dirty="0" smtClean="0"/>
              <a:t>2) I — б, </a:t>
            </a:r>
            <a:r>
              <a:rPr lang="ru-RU" sz="1600" dirty="0" err="1" smtClean="0"/>
              <a:t>д</a:t>
            </a:r>
            <a:r>
              <a:rPr lang="ru-RU" sz="1600" dirty="0" smtClean="0"/>
              <a:t>; II — в, г; III — </a:t>
            </a:r>
            <a:r>
              <a:rPr lang="ru-RU" sz="1600" dirty="0" err="1" smtClean="0"/>
              <a:t>a</a:t>
            </a:r>
            <a:r>
              <a:rPr lang="ru-RU" sz="1600" dirty="0" smtClean="0"/>
              <a:t>, </a:t>
            </a:r>
            <a:r>
              <a:rPr lang="ru-RU" sz="1600" dirty="0" err="1" smtClean="0"/>
              <a:t>e</a:t>
            </a:r>
            <a:endParaRPr lang="ru-RU" sz="1600" dirty="0" smtClean="0"/>
          </a:p>
          <a:p>
            <a:r>
              <a:rPr lang="ru-RU" sz="1600" dirty="0" smtClean="0"/>
              <a:t>3) I — </a:t>
            </a:r>
            <a:r>
              <a:rPr lang="ru-RU" sz="1600" dirty="0" err="1" smtClean="0"/>
              <a:t>д</a:t>
            </a:r>
            <a:r>
              <a:rPr lang="ru-RU" sz="1600" dirty="0" smtClean="0"/>
              <a:t>, </a:t>
            </a:r>
            <a:r>
              <a:rPr lang="ru-RU" sz="1600" dirty="0" err="1" smtClean="0"/>
              <a:t>e</a:t>
            </a:r>
            <a:r>
              <a:rPr lang="ru-RU" sz="1600" dirty="0" smtClean="0"/>
              <a:t>; II — а, б; III — в, г</a:t>
            </a:r>
          </a:p>
          <a:p>
            <a:r>
              <a:rPr lang="ru-RU" sz="1600" dirty="0" smtClean="0"/>
              <a:t>4) I — г, </a:t>
            </a:r>
            <a:r>
              <a:rPr lang="ru-RU" sz="1600" dirty="0" err="1" smtClean="0"/>
              <a:t>д</a:t>
            </a:r>
            <a:r>
              <a:rPr lang="ru-RU" sz="1600" dirty="0" smtClean="0"/>
              <a:t>; II — а, в; III — б, </a:t>
            </a:r>
            <a:r>
              <a:rPr lang="ru-RU" sz="1600" dirty="0" err="1" smtClean="0"/>
              <a:t>e</a:t>
            </a:r>
            <a:endParaRPr lang="ru-RU" sz="1600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875ABF0-012A-4900-B996-6886526C8E0A}" type="slidenum">
              <a:rPr lang="ru-RU" smtClean="0"/>
              <a:pPr>
                <a:defRPr/>
              </a:pPr>
              <a:t>29</a:t>
            </a:fld>
            <a:endParaRPr lang="ru-RU"/>
          </a:p>
        </p:txBody>
      </p:sp>
      <p:pic>
        <p:nvPicPr>
          <p:cNvPr id="5" name="Рисунок 4" descr="https://bio-ct.sdamgia.ru/get_file?id=413&amp;png=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0978" y="2785404"/>
            <a:ext cx="3488787" cy="225083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28650" y="295422"/>
            <a:ext cx="7886700" cy="5881541"/>
          </a:xfrm>
        </p:spPr>
        <p:txBody>
          <a:bodyPr/>
          <a:lstStyle/>
          <a:p>
            <a:pPr algn="ctr">
              <a:buNone/>
            </a:pPr>
            <a:endParaRPr lang="ru-RU" sz="4800" dirty="0" smtClean="0"/>
          </a:p>
          <a:p>
            <a:pPr algn="ctr">
              <a:buNone/>
            </a:pPr>
            <a:r>
              <a:rPr lang="ru-RU" sz="4800" dirty="0" smtClean="0"/>
              <a:t> обществу сегодня нужен выпускник, самостоятельно мыслящий, умеющий видеть и творчески решать возникающие проблемы, анализировать результаты своей деятельности  </a:t>
            </a:r>
          </a:p>
          <a:p>
            <a:pPr algn="ctr"/>
            <a:endParaRPr lang="ru-RU" sz="48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875ABF0-012A-4900-B996-6886526C8E0A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633681"/>
          </a:xfrm>
        </p:spPr>
        <p:txBody>
          <a:bodyPr/>
          <a:lstStyle/>
          <a:p>
            <a:pPr algn="ctr"/>
            <a:r>
              <a:rPr lang="ru-RU" sz="3600" dirty="0" smtClean="0"/>
              <a:t>Задания на знания терминологии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56785" y="1051901"/>
            <a:ext cx="7886700" cy="5320763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875ABF0-012A-4900-B996-6886526C8E0A}" type="slidenum">
              <a:rPr lang="ru-RU" smtClean="0"/>
              <a:pPr>
                <a:defRPr/>
              </a:pPr>
              <a:t>30</a:t>
            </a:fld>
            <a:endParaRPr lang="ru-RU"/>
          </a:p>
        </p:txBody>
      </p:sp>
      <p:graphicFrame>
        <p:nvGraphicFramePr>
          <p:cNvPr id="92162" name="Object 2"/>
          <p:cNvGraphicFramePr>
            <a:graphicFrameLocks noChangeAspect="1"/>
          </p:cNvGraphicFramePr>
          <p:nvPr/>
        </p:nvGraphicFramePr>
        <p:xfrm>
          <a:off x="689317" y="1026942"/>
          <a:ext cx="7877908" cy="583105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170" name="Документ" r:id="rId3" imgW="6098926" imgH="6696520" progId="Word.Document.12">
                  <p:link updateAutomatic="1"/>
                </p:oleObj>
              </mc:Choice>
              <mc:Fallback>
                <p:oleObj name="Документ" r:id="rId3" imgW="6098926" imgH="6696520" progId="Word.Document.12">
                  <p:link updateAutomatic="1"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9317" y="1026942"/>
                        <a:ext cx="7877908" cy="583105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858764"/>
          </a:xfrm>
        </p:spPr>
        <p:txBody>
          <a:bodyPr/>
          <a:lstStyle/>
          <a:p>
            <a:pPr lvl="0" algn="ctr"/>
            <a:r>
              <a:rPr lang="ru-RU" i="1" dirty="0" smtClean="0"/>
              <a:t>Дополнить предложения.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56786" y="942535"/>
            <a:ext cx="7886700" cy="5064369"/>
          </a:xfrm>
        </p:spPr>
        <p:txBody>
          <a:bodyPr/>
          <a:lstStyle/>
          <a:p>
            <a:r>
              <a:rPr lang="ru-RU" dirty="0" smtClean="0"/>
              <a:t>Вставьте необходимые по смыслу слова.</a:t>
            </a:r>
          </a:p>
          <a:p>
            <a:r>
              <a:rPr lang="ru-RU" dirty="0" smtClean="0"/>
              <a:t>A. Зеленые мхи размножаются спорами, а также ... и ...</a:t>
            </a:r>
          </a:p>
          <a:p>
            <a:r>
              <a:rPr lang="ru-RU" dirty="0" smtClean="0"/>
              <a:t>Б. Тело кукушкина льна состоит из ..., ...</a:t>
            </a:r>
          </a:p>
          <a:p>
            <a:r>
              <a:rPr lang="ru-RU" dirty="0" smtClean="0"/>
              <a:t>B. Сфагнум, в отличие от кукушкина льна, не имеет ..., и влага поступает в ...</a:t>
            </a:r>
          </a:p>
          <a:p>
            <a:r>
              <a:rPr lang="ru-RU" dirty="0" smtClean="0"/>
              <a:t>Г. Сфагнум может впитать большое количество воды, так как у него имеются ...</a:t>
            </a:r>
          </a:p>
          <a:p>
            <a:r>
              <a:rPr lang="ru-RU" dirty="0" smtClean="0"/>
              <a:t>Д. Для полового размножения мхов необходимо присутствие ...</a:t>
            </a:r>
          </a:p>
          <a:p>
            <a:r>
              <a:rPr lang="ru-RU" dirty="0" smtClean="0"/>
              <a:t>Е. Предками мхов были ...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875ABF0-012A-4900-B996-6886526C8E0A}" type="slidenum">
              <a:rPr lang="ru-RU" smtClean="0"/>
              <a:pPr>
                <a:defRPr/>
              </a:pPr>
              <a:t>31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675884"/>
          </a:xfrm>
        </p:spPr>
        <p:txBody>
          <a:bodyPr/>
          <a:lstStyle/>
          <a:p>
            <a:pPr algn="ctr"/>
            <a:r>
              <a:rPr lang="ru-RU" dirty="0" smtClean="0"/>
              <a:t>Задание из ЦТ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28650" y="984738"/>
            <a:ext cx="7886700" cy="5192225"/>
          </a:xfrm>
        </p:spPr>
        <p:txBody>
          <a:bodyPr/>
          <a:lstStyle/>
          <a:p>
            <a:r>
              <a:rPr lang="ru-RU" sz="2400" dirty="0" smtClean="0"/>
              <a:t>В предложения, характеризующие особенности наследственности и изменчивости человека, вместо точек вставьте подходящие по смыслу слова:</a:t>
            </a:r>
          </a:p>
          <a:p>
            <a:r>
              <a:rPr lang="ru-RU" sz="2400" dirty="0" smtClean="0"/>
              <a:t> </a:t>
            </a:r>
          </a:p>
          <a:p>
            <a:r>
              <a:rPr lang="ru-RU" sz="2400" dirty="0" smtClean="0"/>
              <a:t>а — кариотип 44 + XXY имеют мальчики с синдромом...</a:t>
            </a:r>
          </a:p>
          <a:p>
            <a:r>
              <a:rPr lang="ru-RU" sz="2400" dirty="0" smtClean="0"/>
              <a:t>б — позволяет определить роль генотипа в проявлении фенотипических признаков организма ... метод.</a:t>
            </a:r>
          </a:p>
          <a:p>
            <a:r>
              <a:rPr lang="ru-RU" sz="2400" dirty="0" smtClean="0"/>
              <a:t>1) а — Дауна; б — генеалогический</a:t>
            </a:r>
          </a:p>
          <a:p>
            <a:r>
              <a:rPr lang="ru-RU" sz="2400" dirty="0" smtClean="0"/>
              <a:t>2) а — </a:t>
            </a:r>
            <a:r>
              <a:rPr lang="ru-RU" sz="2400" dirty="0" err="1" smtClean="0"/>
              <a:t>Кляйнфельтера</a:t>
            </a:r>
            <a:r>
              <a:rPr lang="ru-RU" sz="2400" dirty="0" smtClean="0"/>
              <a:t>; б — близнецовый</a:t>
            </a:r>
          </a:p>
          <a:p>
            <a:r>
              <a:rPr lang="ru-RU" sz="2400" dirty="0" smtClean="0"/>
              <a:t>3) а — Шерешевского — Тернера; б — цитогенетический</a:t>
            </a:r>
          </a:p>
          <a:p>
            <a:r>
              <a:rPr lang="ru-RU" sz="2400" dirty="0" smtClean="0"/>
              <a:t>4) а — </a:t>
            </a:r>
            <a:r>
              <a:rPr lang="ru-RU" sz="2400" dirty="0" err="1" smtClean="0"/>
              <a:t>полисомии</a:t>
            </a:r>
            <a:r>
              <a:rPr lang="ru-RU" sz="2400" dirty="0" smtClean="0"/>
              <a:t> по </a:t>
            </a:r>
            <a:r>
              <a:rPr lang="ru-RU" sz="2400" dirty="0" err="1" smtClean="0"/>
              <a:t>аутосоме</a:t>
            </a:r>
            <a:r>
              <a:rPr lang="ru-RU" sz="2400" dirty="0" smtClean="0"/>
              <a:t>; б — </a:t>
            </a:r>
            <a:r>
              <a:rPr lang="ru-RU" sz="2400" dirty="0" err="1" smtClean="0"/>
              <a:t>дерматоглифический</a:t>
            </a:r>
            <a:endParaRPr lang="ru-RU" sz="2400" dirty="0" smtClean="0"/>
          </a:p>
          <a:p>
            <a:endParaRPr lang="ru-RU" sz="32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875ABF0-012A-4900-B996-6886526C8E0A}" type="slidenum">
              <a:rPr lang="ru-RU" smtClean="0"/>
              <a:pPr>
                <a:defRPr/>
              </a:pPr>
              <a:t>32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B83F3B5-2C77-4560-9EE6-953C6B8BCAAC}" type="slidenum">
              <a:rPr lang="ru-RU" smtClean="0"/>
              <a:pPr>
                <a:defRPr/>
              </a:pPr>
              <a:t>33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596427"/>
            <a:ext cx="9144000" cy="29238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4000" dirty="0" smtClean="0"/>
              <a:t>В9. Дополните предложение.</a:t>
            </a:r>
          </a:p>
          <a:p>
            <a:pPr algn="just"/>
            <a:r>
              <a:rPr lang="ru-RU" sz="4000" dirty="0" smtClean="0"/>
              <a:t>Медведка  и  саранча  являются  представителями класса … . </a:t>
            </a:r>
          </a:p>
          <a:p>
            <a:pPr algn="just"/>
            <a:r>
              <a:rPr lang="ru-RU" sz="3200" i="1" dirty="0" smtClean="0"/>
              <a:t>Ответ  запишите  словом  в  форме </a:t>
            </a:r>
          </a:p>
          <a:p>
            <a:pPr algn="just"/>
            <a:r>
              <a:rPr lang="ru-RU" sz="3200" i="1" dirty="0" smtClean="0"/>
              <a:t>Именит </a:t>
            </a:r>
            <a:r>
              <a:rPr lang="ru-RU" sz="3200" i="1" dirty="0" err="1" smtClean="0"/>
              <a:t>ельного</a:t>
            </a:r>
            <a:r>
              <a:rPr lang="ru-RU" sz="3200" i="1" dirty="0" smtClean="0"/>
              <a:t> падежа. </a:t>
            </a:r>
            <a:endParaRPr lang="ru-RU" sz="320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Выбор верного утверждения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28650" y="1406768"/>
            <a:ext cx="7886700" cy="5451231"/>
          </a:xfrm>
        </p:spPr>
        <p:txBody>
          <a:bodyPr/>
          <a:lstStyle/>
          <a:p>
            <a:pPr algn="just"/>
            <a:r>
              <a:rPr lang="ru-RU" sz="2000" dirty="0" smtClean="0"/>
              <a:t>Выберите верное утверждение</a:t>
            </a:r>
          </a:p>
          <a:p>
            <a:pPr algn="just"/>
            <a:r>
              <a:rPr lang="ru-RU" sz="2000" dirty="0" smtClean="0"/>
              <a:t> 1. Мхи относятся к высшим растениям.</a:t>
            </a:r>
          </a:p>
          <a:p>
            <a:pPr algn="just"/>
            <a:r>
              <a:rPr lang="ru-RU" sz="2000" dirty="0" smtClean="0"/>
              <a:t>2. Моховидные – это однолетние растения.</a:t>
            </a:r>
          </a:p>
          <a:p>
            <a:pPr algn="just"/>
            <a:r>
              <a:rPr lang="ru-RU" sz="2000" dirty="0" smtClean="0"/>
              <a:t>3. Моховидные могут жить как во влажных условиях, так и в сухих.</a:t>
            </a:r>
          </a:p>
          <a:p>
            <a:pPr algn="just"/>
            <a:r>
              <a:rPr lang="ru-RU" sz="2000" dirty="0" smtClean="0"/>
              <a:t>4. Многоклеточные ризоиды, выполняющие у мхов функцию корня, уже имеют проводящую ткань.</a:t>
            </a:r>
          </a:p>
          <a:p>
            <a:pPr algn="just"/>
            <a:r>
              <a:rPr lang="ru-RU" sz="2000" dirty="0" smtClean="0"/>
              <a:t>5. У моховидных есть половое поколение растений – гаметофит, и бесполое – спорофит.</a:t>
            </a:r>
          </a:p>
          <a:p>
            <a:pPr algn="just"/>
            <a:r>
              <a:rPr lang="ru-RU" sz="2000" dirty="0" smtClean="0"/>
              <a:t>6. Кукушкин лен относится к листостебельным мхам.</a:t>
            </a:r>
          </a:p>
          <a:p>
            <a:pPr algn="just"/>
            <a:r>
              <a:rPr lang="ru-RU" sz="2000" dirty="0" smtClean="0"/>
              <a:t>7. Зеленые мхи могут размножаться вегетативно – частями тела и специальными почками.</a:t>
            </a:r>
          </a:p>
          <a:p>
            <a:pPr algn="just"/>
            <a:r>
              <a:rPr lang="ru-RU" sz="2000" dirty="0" smtClean="0"/>
              <a:t>8. У сфагнума отсутствуют ризоиды и влагу он получает непосредственно через стебель.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875ABF0-012A-4900-B996-6886526C8E0A}" type="slidenum">
              <a:rPr lang="ru-RU" smtClean="0"/>
              <a:pPr>
                <a:defRPr/>
              </a:pPr>
              <a:t>34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B83F3B5-2C77-4560-9EE6-953C6B8BCAAC}" type="slidenum">
              <a:rPr lang="ru-RU" smtClean="0"/>
              <a:pPr>
                <a:defRPr/>
              </a:pPr>
              <a:t>35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309489" y="675249"/>
            <a:ext cx="8651631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dirty="0" smtClean="0"/>
              <a:t>В10. Выберите три верных утверждения: </a:t>
            </a:r>
          </a:p>
          <a:p>
            <a:pPr algn="just"/>
            <a:r>
              <a:rPr lang="ru-RU" sz="2800" dirty="0" smtClean="0"/>
              <a:t>1) у куницы в сердце камер больше, чем у аиста; </a:t>
            </a:r>
          </a:p>
          <a:p>
            <a:pPr algn="just"/>
            <a:r>
              <a:rPr lang="ru-RU" sz="2800" dirty="0" smtClean="0"/>
              <a:t>2) у белуги отделов в позвоночнике меньше, чем у </a:t>
            </a:r>
          </a:p>
          <a:p>
            <a:pPr algn="just"/>
            <a:r>
              <a:rPr lang="ru-RU" sz="2800" dirty="0" smtClean="0"/>
              <a:t>ящерицы; </a:t>
            </a:r>
          </a:p>
          <a:p>
            <a:pPr algn="just"/>
            <a:r>
              <a:rPr lang="ru-RU" sz="2800" dirty="0" smtClean="0"/>
              <a:t>3) у  глухаря  желудок  двухкамерный,  а  у  лося  – </a:t>
            </a:r>
          </a:p>
          <a:p>
            <a:pPr algn="just"/>
            <a:r>
              <a:rPr lang="ru-RU" sz="2800" dirty="0" smtClean="0"/>
              <a:t>четырехкамерный; </a:t>
            </a:r>
          </a:p>
          <a:p>
            <a:pPr algn="just"/>
            <a:r>
              <a:rPr lang="ru-RU" sz="2800" dirty="0" smtClean="0"/>
              <a:t>4) у лягушки в головном мозге столько же отделов, </a:t>
            </a:r>
          </a:p>
          <a:p>
            <a:pPr algn="just"/>
            <a:r>
              <a:rPr lang="ru-RU" sz="2800" dirty="0" smtClean="0"/>
              <a:t>сколько и у акулы; </a:t>
            </a:r>
          </a:p>
          <a:p>
            <a:pPr algn="just"/>
            <a:r>
              <a:rPr lang="ru-RU" sz="2800" dirty="0" smtClean="0"/>
              <a:t>5) у  жабы  слуховых  косточек  в  полости  среднего </a:t>
            </a:r>
          </a:p>
          <a:p>
            <a:pPr algn="just"/>
            <a:r>
              <a:rPr lang="ru-RU" sz="2800" dirty="0" smtClean="0"/>
              <a:t>уха больше, чем у ежа. </a:t>
            </a:r>
          </a:p>
          <a:p>
            <a:pPr algn="just"/>
            <a:r>
              <a:rPr lang="ru-RU" sz="2800" i="1" dirty="0" smtClean="0"/>
              <a:t>Ответ  запишите  цифрами  в  порядке </a:t>
            </a:r>
          </a:p>
          <a:p>
            <a:pPr algn="just"/>
            <a:r>
              <a:rPr lang="ru-RU" sz="2800" i="1" dirty="0" smtClean="0"/>
              <a:t>возрастания. Например: 135. </a:t>
            </a:r>
            <a:endParaRPr lang="ru-RU" sz="280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886900"/>
          </a:xfrm>
        </p:spPr>
        <p:txBody>
          <a:bodyPr/>
          <a:lstStyle/>
          <a:p>
            <a:pPr algn="ctr"/>
            <a:r>
              <a:rPr lang="ru-RU" dirty="0" smtClean="0"/>
              <a:t>Найди лишнее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28650" y="1181686"/>
            <a:ext cx="7886700" cy="4995277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875ABF0-012A-4900-B996-6886526C8E0A}" type="slidenum">
              <a:rPr lang="ru-RU" smtClean="0"/>
              <a:pPr>
                <a:defRPr/>
              </a:pPr>
              <a:t>36</a:t>
            </a:fld>
            <a:endParaRPr lang="ru-RU"/>
          </a:p>
        </p:txBody>
      </p:sp>
      <p:graphicFrame>
        <p:nvGraphicFramePr>
          <p:cNvPr id="93186" name="Object 2"/>
          <p:cNvGraphicFramePr>
            <a:graphicFrameLocks noChangeAspect="1"/>
          </p:cNvGraphicFramePr>
          <p:nvPr/>
        </p:nvGraphicFramePr>
        <p:xfrm>
          <a:off x="675249" y="1223889"/>
          <a:ext cx="7807569" cy="493775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194" name="Документ" r:id="rId3" imgW="6021697" imgH="3137206" progId="Word.Document.12">
                  <p:link updateAutomatic="1"/>
                </p:oleObj>
              </mc:Choice>
              <mc:Fallback>
                <p:oleObj name="Документ" r:id="rId3" imgW="6021697" imgH="3137206" progId="Word.Document.12">
                  <p:link updateAutomatic="1"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5249" y="1223889"/>
                        <a:ext cx="7807569" cy="493775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746223"/>
          </a:xfrm>
        </p:spPr>
        <p:txBody>
          <a:bodyPr/>
          <a:lstStyle/>
          <a:p>
            <a:pPr algn="ctr"/>
            <a:r>
              <a:rPr lang="ru-RU" dirty="0" smtClean="0"/>
              <a:t>Задание из ЦТ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28650" y="1463040"/>
            <a:ext cx="7886700" cy="5148775"/>
          </a:xfrm>
        </p:spPr>
        <p:txBody>
          <a:bodyPr/>
          <a:lstStyle/>
          <a:p>
            <a:r>
              <a:rPr lang="ru-RU" sz="1600" dirty="0" smtClean="0"/>
              <a:t>Даны пять пар примеров органов (структур) животных, три из которых могут служить одинаковым сравнительно-анатомическим доказательством эволюции:</a:t>
            </a:r>
          </a:p>
          <a:p>
            <a:r>
              <a:rPr lang="ru-RU" sz="1600" dirty="0" smtClean="0"/>
              <a:t> </a:t>
            </a:r>
          </a:p>
          <a:p>
            <a:r>
              <a:rPr lang="ru-RU" sz="1600" dirty="0" smtClean="0"/>
              <a:t>а — передние конечности ящерицы и ласты кита</a:t>
            </a:r>
          </a:p>
          <a:p>
            <a:r>
              <a:rPr lang="ru-RU" sz="1600" dirty="0" smtClean="0"/>
              <a:t>б — роющие конечности крота и роющие конечности медведки</a:t>
            </a:r>
          </a:p>
          <a:p>
            <a:r>
              <a:rPr lang="ru-RU" sz="1600" dirty="0" smtClean="0"/>
              <a:t>в — иглы ежа и шерсть собаки</a:t>
            </a:r>
          </a:p>
          <a:p>
            <a:r>
              <a:rPr lang="ru-RU" sz="1600" dirty="0" smtClean="0"/>
              <a:t>г — легкое прудовика и легкие птицы</a:t>
            </a:r>
          </a:p>
          <a:p>
            <a:r>
              <a:rPr lang="ru-RU" sz="1600" dirty="0" err="1" smtClean="0"/>
              <a:t>д</a:t>
            </a:r>
            <a:r>
              <a:rPr lang="ru-RU" sz="1600" dirty="0" smtClean="0"/>
              <a:t> — хоботок бабочки и хобот слона</a:t>
            </a:r>
          </a:p>
          <a:p>
            <a:r>
              <a:rPr lang="ru-RU" sz="1600" dirty="0" smtClean="0"/>
              <a:t> </a:t>
            </a:r>
          </a:p>
          <a:p>
            <a:r>
              <a:rPr lang="ru-RU" sz="1600" dirty="0" smtClean="0"/>
              <a:t>Укажите, как называются эти три пары органов (структур) и какие два примера к ним не относятся («лишние»):</a:t>
            </a:r>
          </a:p>
          <a:p>
            <a:r>
              <a:rPr lang="ru-RU" sz="1600" dirty="0" smtClean="0"/>
              <a:t>1) аналогичные органы; «лишние» примеры — а, </a:t>
            </a:r>
            <a:r>
              <a:rPr lang="ru-RU" sz="1600" dirty="0" err="1" smtClean="0"/>
              <a:t>д</a:t>
            </a: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>2) аналогичные органы; «лишние» примеры — а, в</a:t>
            </a:r>
            <a:br>
              <a:rPr lang="ru-RU" sz="1600" dirty="0" smtClean="0"/>
            </a:br>
            <a:r>
              <a:rPr lang="ru-RU" sz="1600" dirty="0" smtClean="0"/>
              <a:t>3) гомологичные органы; «лишние» примеры — б, г</a:t>
            </a:r>
            <a:br>
              <a:rPr lang="ru-RU" sz="1600" dirty="0" smtClean="0"/>
            </a:br>
            <a:r>
              <a:rPr lang="ru-RU" sz="1600" dirty="0" smtClean="0"/>
              <a:t>4) гомологичные органы; «лишние» примеры — в, </a:t>
            </a:r>
            <a:r>
              <a:rPr lang="ru-RU" sz="1600" dirty="0" err="1" smtClean="0"/>
              <a:t>д</a:t>
            </a:r>
            <a:endParaRPr lang="ru-RU" sz="1600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875ABF0-012A-4900-B996-6886526C8E0A}" type="slidenum">
              <a:rPr lang="ru-RU" smtClean="0"/>
              <a:pPr>
                <a:defRPr/>
              </a:pPr>
              <a:t>37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661817"/>
          </a:xfrm>
        </p:spPr>
        <p:txBody>
          <a:bodyPr/>
          <a:lstStyle/>
          <a:p>
            <a:pPr algn="ctr"/>
            <a:r>
              <a:rPr lang="ru-RU" dirty="0" smtClean="0"/>
              <a:t>Составление схем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875ABF0-012A-4900-B996-6886526C8E0A}" type="slidenum">
              <a:rPr lang="ru-RU" smtClean="0"/>
              <a:pPr>
                <a:defRPr/>
              </a:pPr>
              <a:t>38</a:t>
            </a:fld>
            <a:endParaRPr lang="ru-RU"/>
          </a:p>
        </p:txBody>
      </p:sp>
      <p:pic>
        <p:nvPicPr>
          <p:cNvPr id="5" name="Содержимое 4" descr="http://umka.nrpk8.ru/library/courses/bio10/lec1_2_2-2.gif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900332" y="1069145"/>
            <a:ext cx="7385539" cy="55989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858764"/>
          </a:xfrm>
        </p:spPr>
        <p:txBody>
          <a:bodyPr/>
          <a:lstStyle/>
          <a:p>
            <a:pPr algn="ctr"/>
            <a:r>
              <a:rPr lang="ru-RU" dirty="0" smtClean="0"/>
              <a:t>Задания в формате PISA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28650" y="1266092"/>
            <a:ext cx="7886700" cy="4910871"/>
          </a:xfrm>
        </p:spPr>
        <p:txBody>
          <a:bodyPr/>
          <a:lstStyle/>
          <a:p>
            <a:r>
              <a:rPr lang="ru-RU" sz="2000" dirty="0" smtClean="0"/>
              <a:t>А) У значительной части пациентов с повышенным артериальным давлением такое состояние организма обусловлено измерением давления медицинским персоналом. Оно даже получило специальное название — «гипертензия белых халатов» или «синдром белых халатов». Повышение давления в данном случае связывают со стрессом от посещения больницы, тогда как измерение в домашних условиях или с помощью периодического контроля размещаемым на теле автоматическим устройством показывает, что давление в норме. Подверженность связанным заболеваниям у таких пациентов меньше, чем у постоянных гипертоников, но больше, чем у обычных людей. Стоит добавить, что существует и обратный феномен, так называемая маскированная гипертензия, когда у человека давление постоянно повышено, но при больничном измерении приходит в норму. Вопрос: Какое влияние оказывают доктора на показатели артериального давления пациентов?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875ABF0-012A-4900-B996-6886526C8E0A}" type="slidenum">
              <a:rPr lang="ru-RU" smtClean="0"/>
              <a:pPr>
                <a:defRPr/>
              </a:pPr>
              <a:t>39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Трудности, которые возникают у учащихся: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sz="4000" dirty="0" smtClean="0"/>
              <a:t>Недостаточно развиты умения:</a:t>
            </a:r>
          </a:p>
          <a:p>
            <a:pPr marL="514350" indent="-514350">
              <a:buAutoNum type="arabicParenR"/>
            </a:pPr>
            <a:r>
              <a:rPr lang="ru-RU" sz="4000" dirty="0" smtClean="0"/>
              <a:t>Обобщать</a:t>
            </a:r>
          </a:p>
          <a:p>
            <a:pPr marL="514350" indent="-514350">
              <a:buAutoNum type="arabicParenR"/>
            </a:pPr>
            <a:r>
              <a:rPr lang="ru-RU" sz="4000" dirty="0" smtClean="0"/>
              <a:t> Выделять главное</a:t>
            </a:r>
          </a:p>
          <a:p>
            <a:pPr marL="514350" indent="-514350">
              <a:buAutoNum type="arabicParenR"/>
            </a:pPr>
            <a:r>
              <a:rPr lang="ru-RU" sz="4000" dirty="0" smtClean="0"/>
              <a:t>Сравнивать</a:t>
            </a:r>
          </a:p>
          <a:p>
            <a:pPr marL="514350" indent="-514350">
              <a:buAutoNum type="arabicParenR"/>
            </a:pPr>
            <a:r>
              <a:rPr lang="ru-RU" sz="4000" dirty="0" smtClean="0"/>
              <a:t> Сопоставлять различные факты и явления, давать им оценку.</a:t>
            </a:r>
          </a:p>
          <a:p>
            <a:pPr marL="514350" indent="-514350">
              <a:buNone/>
            </a:pP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875ABF0-012A-4900-B996-6886526C8E0A}" type="slidenum">
              <a:rPr lang="ru-RU" smtClean="0"/>
              <a:pPr>
                <a:defRPr/>
              </a:pPr>
              <a:t>4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28650" y="337625"/>
            <a:ext cx="7886700" cy="5839338"/>
          </a:xfrm>
        </p:spPr>
        <p:txBody>
          <a:bodyPr/>
          <a:lstStyle/>
          <a:p>
            <a:pPr algn="just"/>
            <a:r>
              <a:rPr lang="ru-RU" sz="3200" dirty="0" smtClean="0"/>
              <a:t>Черепахи - долгожители. Учёные предполагают, что продолжительность их жизни равна 200 - 300 годам. Например, в Аргентине, на острове </a:t>
            </a:r>
            <a:r>
              <a:rPr lang="ru-RU" sz="3200" dirty="0" err="1" smtClean="0"/>
              <a:t>Санта-Крус</a:t>
            </a:r>
            <a:r>
              <a:rPr lang="ru-RU" sz="3200" dirty="0" smtClean="0"/>
              <a:t>, живёт черепаха, которая появилась на свет в то время, когда там побывал учёный </a:t>
            </a:r>
            <a:r>
              <a:rPr lang="ru-RU" sz="3200" dirty="0" err="1" smtClean="0"/>
              <a:t>Чарлз</a:t>
            </a:r>
            <a:r>
              <a:rPr lang="ru-RU" sz="3200" dirty="0" smtClean="0"/>
              <a:t> Дарвин. Она весит 300 килограммов и достигает в высоту 70 сантиметров. О том, сколько черепахе лет, можно судить по щиткам на панцире. Вопрос:  Приведите примеры, как можно определить возраст на других представителях животного и растительного мира?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875ABF0-012A-4900-B996-6886526C8E0A}" type="slidenum">
              <a:rPr lang="ru-RU" smtClean="0"/>
              <a:pPr>
                <a:defRPr/>
              </a:pPr>
              <a:t>40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28650" y="281354"/>
            <a:ext cx="7886700" cy="5895609"/>
          </a:xfrm>
        </p:spPr>
        <p:txBody>
          <a:bodyPr/>
          <a:lstStyle/>
          <a:p>
            <a:pPr algn="just"/>
            <a:r>
              <a:rPr lang="ru-RU" sz="3200" dirty="0" smtClean="0"/>
              <a:t>Дыхательная система выполняет очень важную функцию газообмена, без которого невозможна жизнь. Процесс газообмена между организмом и внешней средой связанный с поступлением кислорода и выделением углекислого газа называют дыханием. Кислород необходим для окисления и расщепления органических веществ организме человека. Откуда берётся энергия на все процессы жизнедеятельности организма человека?</a:t>
            </a:r>
          </a:p>
          <a:p>
            <a:pPr algn="just"/>
            <a:endParaRPr lang="ru-RU" sz="32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875ABF0-012A-4900-B996-6886526C8E0A}" type="slidenum">
              <a:rPr lang="ru-RU" smtClean="0"/>
              <a:pPr>
                <a:defRPr/>
              </a:pPr>
              <a:t>41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013732"/>
          </a:xfrm>
        </p:spPr>
        <p:txBody>
          <a:bodyPr/>
          <a:lstStyle/>
          <a:p>
            <a:pPr algn="ctr"/>
            <a:r>
              <a:rPr lang="ru-RU" i="1" dirty="0" smtClean="0"/>
              <a:t>Приём «Рассказ»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28650" y="1393371"/>
            <a:ext cx="7886700" cy="5138058"/>
          </a:xfrm>
        </p:spPr>
        <p:txBody>
          <a:bodyPr/>
          <a:lstStyle/>
          <a:p>
            <a:pPr algn="just"/>
            <a:r>
              <a:rPr lang="ru-RU" b="1" dirty="0" smtClean="0"/>
              <a:t>Биология 11 класс. Тема «Эволюционное учение Дарвина»</a:t>
            </a:r>
          </a:p>
          <a:p>
            <a:pPr algn="just">
              <a:buNone/>
            </a:pPr>
            <a:r>
              <a:rPr lang="ru-RU" dirty="0" smtClean="0"/>
              <a:t>Эволюция   Дарвин   Экспедиция   </a:t>
            </a:r>
            <a:r>
              <a:rPr lang="ru-RU" dirty="0" err="1" smtClean="0"/>
              <a:t>Бигль</a:t>
            </a:r>
            <a:r>
              <a:rPr lang="ru-RU" dirty="0" smtClean="0"/>
              <a:t>    Исследования   Идея.</a:t>
            </a:r>
          </a:p>
          <a:p>
            <a:r>
              <a:rPr lang="ru-RU" b="1" dirty="0" smtClean="0"/>
              <a:t>Биология 6 класс. Тема: «Биология – наука о живом».</a:t>
            </a:r>
          </a:p>
          <a:p>
            <a:pPr>
              <a:buNone/>
            </a:pPr>
            <a:r>
              <a:rPr lang="ru-RU" dirty="0" smtClean="0"/>
              <a:t>Творческое задание (работа в парах): На доске записаны слова: наука о живом, царства живого, биология, растения, питание,  природа, обмен веществ, животные, рост, грибы, размножение, бактерии, клеточное строение, дыхание, биосфера, питание, животные. 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875ABF0-012A-4900-B996-6886526C8E0A}" type="slidenum">
              <a:rPr lang="ru-RU" smtClean="0"/>
              <a:pPr>
                <a:defRPr/>
              </a:pPr>
              <a:t>42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B83F3B5-2C77-4560-9EE6-953C6B8BCAAC}" type="slidenum">
              <a:rPr lang="ru-RU" smtClean="0"/>
              <a:pPr>
                <a:defRPr/>
              </a:pPr>
              <a:t>43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232229" y="1175436"/>
            <a:ext cx="8694057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600" b="1" i="1" dirty="0" smtClean="0"/>
              <a:t>Составление и разгадывание кроссвордов</a:t>
            </a:r>
            <a:r>
              <a:rPr lang="ru-RU" sz="6600" b="1" dirty="0" smtClean="0"/>
              <a:t> и ребусов</a:t>
            </a:r>
            <a:endParaRPr lang="ru-RU" sz="6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B83F3B5-2C77-4560-9EE6-953C6B8BCAAC}" type="slidenum">
              <a:rPr lang="ru-RU" smtClean="0"/>
              <a:pPr>
                <a:defRPr/>
              </a:pPr>
              <a:t>44</a:t>
            </a:fld>
            <a:endParaRPr lang="ru-RU"/>
          </a:p>
        </p:txBody>
      </p:sp>
      <p:pic>
        <p:nvPicPr>
          <p:cNvPr id="3" name="Рисунок 2" descr="ребусы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555" y="1113765"/>
            <a:ext cx="2723270" cy="216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954240" y="3356876"/>
            <a:ext cx="104573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лисичка</a:t>
            </a:r>
            <a:endParaRPr lang="ru-RU" dirty="0"/>
          </a:p>
        </p:txBody>
      </p:sp>
      <p:pic>
        <p:nvPicPr>
          <p:cNvPr id="5" name="Рисунок 4" descr="ребусы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19975" y="1153550"/>
            <a:ext cx="2729132" cy="2011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3753435" y="3300605"/>
            <a:ext cx="16652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подберёзовик</a:t>
            </a:r>
            <a:endParaRPr lang="ru-RU" dirty="0"/>
          </a:p>
        </p:txBody>
      </p:sp>
      <p:pic>
        <p:nvPicPr>
          <p:cNvPr id="7" name="Рисунок 6" descr="ребусы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372664" y="1195754"/>
            <a:ext cx="2574387" cy="19272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 flipH="1">
            <a:off x="6542036" y="3258402"/>
            <a:ext cx="229247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подосиновик</a:t>
            </a:r>
            <a:endParaRPr lang="ru-RU" dirty="0"/>
          </a:p>
        </p:txBody>
      </p:sp>
      <p:pic>
        <p:nvPicPr>
          <p:cNvPr id="9" name="Рисунок 8" descr="ребусы.jpg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419913" y="3685736"/>
            <a:ext cx="2671397" cy="2124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Прямоугольник 9"/>
          <p:cNvSpPr/>
          <p:nvPr/>
        </p:nvSpPr>
        <p:spPr>
          <a:xfrm>
            <a:off x="3970989" y="6015668"/>
            <a:ext cx="171235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мухомор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275771"/>
            <a:ext cx="7886700" cy="5500915"/>
          </a:xfrm>
        </p:spPr>
        <p:txBody>
          <a:bodyPr/>
          <a:lstStyle/>
          <a:p>
            <a:pPr algn="ctr"/>
            <a:r>
              <a:rPr lang="ru-RU" b="1" i="1" dirty="0" smtClean="0"/>
              <a:t/>
            </a:r>
            <a:br>
              <a:rPr lang="ru-RU" b="1" i="1" dirty="0" smtClean="0"/>
            </a:br>
            <a:r>
              <a:rPr lang="ru-RU" sz="9600" b="1" i="1" dirty="0" smtClean="0"/>
              <a:t>Приём «Напиши послание»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875ABF0-012A-4900-B996-6886526C8E0A}" type="slidenum">
              <a:rPr lang="ru-RU" smtClean="0"/>
              <a:pPr>
                <a:defRPr/>
              </a:pPr>
              <a:t>45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i="1" dirty="0" smtClean="0"/>
              <a:t>Приём «Третий лишний»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Шмель – водомерка – креветка;             </a:t>
            </a:r>
          </a:p>
          <a:p>
            <a:r>
              <a:rPr lang="ru-RU" dirty="0" smtClean="0"/>
              <a:t>чесоточный зудень – скорпион – краб;</a:t>
            </a:r>
          </a:p>
          <a:p>
            <a:r>
              <a:rPr lang="ru-RU" dirty="0" smtClean="0"/>
              <a:t>мокрица – лангуст – оса;                         </a:t>
            </a:r>
          </a:p>
          <a:p>
            <a:r>
              <a:rPr lang="ru-RU" dirty="0" smtClean="0"/>
              <a:t>слепень – комар – стрекоза;</a:t>
            </a:r>
          </a:p>
          <a:p>
            <a:r>
              <a:rPr lang="ru-RU" dirty="0" smtClean="0"/>
              <a:t>оса – муравей – муха;</a:t>
            </a:r>
          </a:p>
          <a:p>
            <a:r>
              <a:rPr lang="ru-RU" dirty="0" smtClean="0"/>
              <a:t>саранча – кузнечик – майский хрущ. 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875ABF0-012A-4900-B996-6886526C8E0A}" type="slidenum">
              <a:rPr lang="ru-RU" smtClean="0"/>
              <a:pPr>
                <a:defRPr/>
              </a:pPr>
              <a:t>46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760290"/>
          </a:xfrm>
        </p:spPr>
        <p:txBody>
          <a:bodyPr/>
          <a:lstStyle/>
          <a:p>
            <a:pPr algn="ctr"/>
            <a:r>
              <a:rPr lang="ru-RU" dirty="0" smtClean="0"/>
              <a:t>Задание из ЦТ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А29. Исключите  двух  «лишних»  животных, </a:t>
            </a:r>
          </a:p>
          <a:p>
            <a:r>
              <a:rPr lang="ru-RU" dirty="0" smtClean="0"/>
              <a:t>оставив представителей одного отряда: </a:t>
            </a:r>
          </a:p>
          <a:p>
            <a:r>
              <a:rPr lang="ru-RU" dirty="0" smtClean="0"/>
              <a:t>а) белка;  б) утконос;  в) ондатра;  г) выхухоль; </a:t>
            </a:r>
          </a:p>
          <a:p>
            <a:r>
              <a:rPr lang="ru-RU" dirty="0" err="1" smtClean="0"/>
              <a:t>д</a:t>
            </a:r>
            <a:r>
              <a:rPr lang="ru-RU" dirty="0" smtClean="0"/>
              <a:t>) нутрия. </a:t>
            </a:r>
          </a:p>
          <a:p>
            <a:r>
              <a:rPr lang="ru-RU" dirty="0" smtClean="0"/>
              <a:t>1) а, б; </a:t>
            </a:r>
          </a:p>
          <a:p>
            <a:r>
              <a:rPr lang="ru-RU" dirty="0" smtClean="0"/>
              <a:t>2) б, г; </a:t>
            </a:r>
          </a:p>
          <a:p>
            <a:r>
              <a:rPr lang="ru-RU" dirty="0" smtClean="0"/>
              <a:t>3) б, </a:t>
            </a:r>
            <a:r>
              <a:rPr lang="ru-RU" dirty="0" err="1" smtClean="0"/>
              <a:t>д</a:t>
            </a:r>
            <a:r>
              <a:rPr lang="ru-RU" dirty="0" smtClean="0"/>
              <a:t>; </a:t>
            </a:r>
          </a:p>
          <a:p>
            <a:r>
              <a:rPr lang="ru-RU" dirty="0" smtClean="0"/>
              <a:t>4) в, д. 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875ABF0-012A-4900-B996-6886526C8E0A}" type="slidenum">
              <a:rPr lang="ru-RU" smtClean="0"/>
              <a:pPr>
                <a:defRPr/>
              </a:pPr>
              <a:t>47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i="1" dirty="0" smtClean="0"/>
              <a:t>Приём «Концептуальная таблица»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875ABF0-012A-4900-B996-6886526C8E0A}" type="slidenum">
              <a:rPr lang="ru-RU" smtClean="0"/>
              <a:pPr>
                <a:defRPr/>
              </a:pPr>
              <a:t>48</a:t>
            </a:fld>
            <a:endParaRPr lang="ru-RU"/>
          </a:p>
        </p:txBody>
      </p:sp>
      <p:graphicFrame>
        <p:nvGraphicFramePr>
          <p:cNvPr id="44034" name="Object 2"/>
          <p:cNvGraphicFramePr>
            <a:graphicFrameLocks noChangeAspect="1"/>
          </p:cNvGraphicFramePr>
          <p:nvPr/>
        </p:nvGraphicFramePr>
        <p:xfrm>
          <a:off x="1248227" y="1625601"/>
          <a:ext cx="7170057" cy="49348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42" name="Документ" r:id="rId3" imgW="6072373" imgH="3481344" progId="Word.Document.12">
                  <p:link updateAutomatic="1"/>
                </p:oleObj>
              </mc:Choice>
              <mc:Fallback>
                <p:oleObj name="Документ" r:id="rId3" imgW="6072373" imgH="3481344" progId="Word.Document.12">
                  <p:link updateAutomatic="1"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48227" y="1625601"/>
                        <a:ext cx="7170057" cy="493485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28650" y="0"/>
            <a:ext cx="7886700" cy="6176963"/>
          </a:xfrm>
        </p:spPr>
        <p:txBody>
          <a:bodyPr/>
          <a:lstStyle/>
          <a:p>
            <a:pPr algn="ctr">
              <a:buNone/>
            </a:pPr>
            <a:endParaRPr lang="ru-RU" i="1" dirty="0" smtClean="0"/>
          </a:p>
          <a:p>
            <a:pPr algn="ctr">
              <a:buNone/>
            </a:pPr>
            <a:endParaRPr lang="ru-RU" i="1" dirty="0" smtClean="0"/>
          </a:p>
          <a:p>
            <a:pPr algn="ctr">
              <a:buNone/>
            </a:pPr>
            <a:endParaRPr lang="ru-RU" sz="7200" i="1" dirty="0" smtClean="0"/>
          </a:p>
          <a:p>
            <a:pPr algn="ctr">
              <a:buNone/>
            </a:pPr>
            <a:r>
              <a:rPr lang="ru-RU" sz="7200" i="1" dirty="0" smtClean="0"/>
              <a:t>Метод </a:t>
            </a:r>
            <a:r>
              <a:rPr lang="ru-RU" sz="7200" i="1" dirty="0" err="1" smtClean="0"/>
              <a:t>синектики</a:t>
            </a:r>
            <a:r>
              <a:rPr lang="ru-RU" sz="7200" i="1" dirty="0" smtClean="0"/>
              <a:t> </a:t>
            </a:r>
            <a:endParaRPr lang="ru-RU" sz="72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875ABF0-012A-4900-B996-6886526C8E0A}" type="slidenum">
              <a:rPr lang="ru-RU" smtClean="0"/>
              <a:pPr>
                <a:defRPr/>
              </a:pPr>
              <a:t>49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B83F3B5-2C77-4560-9EE6-953C6B8BCAAC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363287" y="465513"/>
            <a:ext cx="6999317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dirty="0">
                <a:solidFill>
                  <a:srgbClr val="FF0000"/>
                </a:solidFill>
                <a:latin typeface="Times New Roman"/>
                <a:ea typeface="Calibri"/>
              </a:rPr>
              <a:t>оценка</a:t>
            </a:r>
            <a:r>
              <a:rPr lang="ru-RU" sz="5400" dirty="0">
                <a:latin typeface="Times New Roman"/>
                <a:ea typeface="Calibri"/>
              </a:rPr>
              <a:t> является одним из компонентов деятельности, её регулятором, показателем </a:t>
            </a:r>
            <a:r>
              <a:rPr lang="ru-RU" sz="5400" dirty="0" smtClean="0">
                <a:latin typeface="Times New Roman"/>
                <a:ea typeface="Calibri"/>
              </a:rPr>
              <a:t>результативности</a:t>
            </a:r>
            <a:endParaRPr lang="ru-RU" sz="5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sz="7200" b="1" i="1" dirty="0" smtClean="0"/>
              <a:t>Метод причинно-следственного анализа</a:t>
            </a:r>
            <a:endParaRPr lang="ru-RU" sz="7200" b="1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875ABF0-012A-4900-B996-6886526C8E0A}" type="slidenum">
              <a:rPr lang="ru-RU" smtClean="0"/>
              <a:pPr>
                <a:defRPr/>
              </a:pPr>
              <a:t>50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28650" y="711200"/>
            <a:ext cx="7886700" cy="5465763"/>
          </a:xfrm>
        </p:spPr>
        <p:txBody>
          <a:bodyPr/>
          <a:lstStyle/>
          <a:p>
            <a:pPr algn="ctr">
              <a:buNone/>
            </a:pPr>
            <a:r>
              <a:rPr lang="ru-RU" sz="9600" b="1" i="1" dirty="0" smtClean="0"/>
              <a:t>Создание проблемной ситуации</a:t>
            </a:r>
            <a:endParaRPr lang="ru-RU" sz="9600" b="1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875ABF0-012A-4900-B996-6886526C8E0A}" type="slidenum">
              <a:rPr lang="ru-RU" smtClean="0"/>
              <a:pPr>
                <a:defRPr/>
              </a:pPr>
              <a:t>51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28650" y="351692"/>
            <a:ext cx="7886700" cy="5825271"/>
          </a:xfrm>
        </p:spPr>
        <p:txBody>
          <a:bodyPr/>
          <a:lstStyle/>
          <a:p>
            <a:pPr algn="ctr"/>
            <a:endParaRPr lang="ru-RU" sz="9600" i="1" dirty="0" smtClean="0"/>
          </a:p>
          <a:p>
            <a:pPr algn="ctr">
              <a:buNone/>
            </a:pPr>
            <a:r>
              <a:rPr lang="ru-RU" sz="9600" i="1" dirty="0" smtClean="0"/>
              <a:t> Экспресс-исследование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875ABF0-012A-4900-B996-6886526C8E0A}" type="slidenum">
              <a:rPr lang="ru-RU" smtClean="0"/>
              <a:pPr>
                <a:defRPr/>
              </a:pPr>
              <a:t>52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B83F3B5-2C77-4560-9EE6-953C6B8BCAAC}" type="slidenum">
              <a:rPr lang="ru-RU" smtClean="0"/>
              <a:pPr>
                <a:defRPr/>
              </a:pPr>
              <a:t>53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448887" y="1293660"/>
            <a:ext cx="8695113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8000" b="1" dirty="0" smtClean="0"/>
              <a:t>Проведение учебного эксперимента</a:t>
            </a:r>
            <a:r>
              <a:rPr lang="ru-RU" sz="8000" dirty="0" smtClean="0"/>
              <a:t> </a:t>
            </a:r>
            <a:endParaRPr lang="ru-RU" sz="8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B83F3B5-2C77-4560-9EE6-953C6B8BCAAC}" type="slidenum">
              <a:rPr lang="ru-RU" smtClean="0"/>
              <a:pPr>
                <a:defRPr/>
              </a:pPr>
              <a:t>54</a:t>
            </a:fld>
            <a:endParaRPr lang="ru-RU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B83F3B5-2C77-4560-9EE6-953C6B8BCAAC}" type="slidenum">
              <a:rPr lang="ru-RU" smtClean="0"/>
              <a:pPr>
                <a:defRPr/>
              </a:pPr>
              <a:t>55</a:t>
            </a:fld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9144000" cy="66489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B83F3B5-2C77-4560-9EE6-953C6B8BCAAC}" type="slidenum">
              <a:rPr lang="ru-RU" smtClean="0"/>
              <a:pPr>
                <a:defRPr/>
              </a:pPr>
              <a:t>56</a:t>
            </a:fld>
            <a:endParaRPr lang="ru-RU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894805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Нетрадиционные уроки: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3600" dirty="0" smtClean="0"/>
              <a:t>уроки – исследования</a:t>
            </a:r>
          </a:p>
          <a:p>
            <a:r>
              <a:rPr lang="ru-RU" sz="3600" dirty="0" smtClean="0"/>
              <a:t> уроки – презентации</a:t>
            </a:r>
          </a:p>
          <a:p>
            <a:r>
              <a:rPr lang="ru-RU" sz="3600" dirty="0" smtClean="0"/>
              <a:t> учебные конференции</a:t>
            </a:r>
          </a:p>
          <a:p>
            <a:r>
              <a:rPr lang="ru-RU" sz="3600" dirty="0" smtClean="0"/>
              <a:t> практические работы</a:t>
            </a:r>
          </a:p>
          <a:p>
            <a:r>
              <a:rPr lang="ru-RU" sz="3600" dirty="0" smtClean="0"/>
              <a:t> смотры знаний</a:t>
            </a:r>
          </a:p>
          <a:p>
            <a:r>
              <a:rPr lang="ru-RU" sz="3600" dirty="0" smtClean="0"/>
              <a:t> защита творческих работ, проектов</a:t>
            </a:r>
          </a:p>
          <a:p>
            <a:r>
              <a:rPr lang="ru-RU" sz="3600" dirty="0" smtClean="0"/>
              <a:t> творческие отчеты 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875ABF0-012A-4900-B996-6886526C8E0A}" type="slidenum">
              <a:rPr lang="ru-RU" smtClean="0"/>
              <a:pPr>
                <a:defRPr/>
              </a:pPr>
              <a:t>57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B83F3B5-2C77-4560-9EE6-953C6B8BCAAC}" type="slidenum">
              <a:rPr lang="ru-RU" smtClean="0"/>
              <a:pPr>
                <a:defRPr/>
              </a:pPr>
              <a:t>58</a:t>
            </a:fld>
            <a:endParaRPr lang="ru-RU"/>
          </a:p>
        </p:txBody>
      </p:sp>
      <p:sp>
        <p:nvSpPr>
          <p:cNvPr id="76801" name="Rectangle 1"/>
          <p:cNvSpPr>
            <a:spLocks noChangeArrowheads="1"/>
          </p:cNvSpPr>
          <p:nvPr/>
        </p:nvSpPr>
        <p:spPr bwMode="auto">
          <a:xfrm>
            <a:off x="897774" y="282633"/>
            <a:ext cx="7764087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6000" b="1" dirty="0" smtClean="0">
              <a:latin typeface="Calibri" pitchFamily="34" charset="0"/>
              <a:cs typeface="Times New Roman" pitchFamily="18" charset="0"/>
            </a:endParaRPr>
          </a:p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6000" b="1" dirty="0" smtClean="0">
              <a:latin typeface="Calibri" pitchFamily="34" charset="0"/>
              <a:cs typeface="Times New Roman" pitchFamily="18" charset="0"/>
            </a:endParaRPr>
          </a:p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6000" b="1" dirty="0" smtClean="0">
                <a:latin typeface="Calibri" pitchFamily="34" charset="0"/>
                <a:cs typeface="Times New Roman" pitchFamily="18" charset="0"/>
              </a:rPr>
              <a:t>Исследовательские домашние задания</a:t>
            </a:r>
            <a:endParaRPr kumimoji="0" lang="ru-RU" sz="6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B83F3B5-2C77-4560-9EE6-953C6B8BCAAC}" type="slidenum">
              <a:rPr lang="ru-RU" smtClean="0"/>
              <a:pPr>
                <a:defRPr/>
              </a:pPr>
              <a:t>59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631767" y="581891"/>
            <a:ext cx="804672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6000" b="1" dirty="0" smtClean="0"/>
          </a:p>
          <a:p>
            <a:pPr algn="ctr"/>
            <a:r>
              <a:rPr lang="ru-RU" sz="6000" b="1" dirty="0" smtClean="0"/>
              <a:t>Летние исследовательские задания</a:t>
            </a:r>
            <a:endParaRPr lang="ru-RU" sz="6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B83F3B5-2C77-4560-9EE6-953C6B8BCAAC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268334"/>
            <a:ext cx="914400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7200" b="1" dirty="0">
                <a:solidFill>
                  <a:srgbClr val="FF0000"/>
                </a:solidFill>
                <a:latin typeface="Times New Roman"/>
                <a:ea typeface="Calibri"/>
              </a:rPr>
              <a:t>Оценка </a:t>
            </a:r>
            <a:r>
              <a:rPr lang="ru-RU" sz="7200" dirty="0">
                <a:latin typeface="Times New Roman"/>
                <a:ea typeface="Calibri"/>
              </a:rPr>
              <a:t>– мощное средство воспитания, воздействующее на развитие личности в </a:t>
            </a:r>
            <a:r>
              <a:rPr lang="ru-RU" sz="7200" dirty="0" smtClean="0">
                <a:latin typeface="Times New Roman"/>
                <a:ea typeface="Calibri"/>
              </a:rPr>
              <a:t>целом </a:t>
            </a:r>
            <a:endParaRPr lang="ru-RU" sz="7200" dirty="0"/>
          </a:p>
        </p:txBody>
      </p:sp>
    </p:spTree>
    <p:extLst>
      <p:ext uri="{BB962C8B-B14F-4D97-AF65-F5344CB8AC3E}">
        <p14:creationId xmlns:p14="http://schemas.microsoft.com/office/powerpoint/2010/main" val="1167804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6131" y="1"/>
            <a:ext cx="8927869" cy="1690688"/>
          </a:xfrm>
        </p:spPr>
        <p:txBody>
          <a:bodyPr/>
          <a:lstStyle/>
          <a:p>
            <a:pPr algn="ctr"/>
            <a:r>
              <a:rPr lang="ru-RU" sz="4800" dirty="0" smtClean="0"/>
              <a:t/>
            </a:r>
            <a:br>
              <a:rPr lang="ru-RU" sz="4800" dirty="0" smtClean="0"/>
            </a:br>
            <a:r>
              <a:rPr lang="ru-RU" sz="4800" dirty="0" smtClean="0"/>
              <a:t>Результативность 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99505" y="1825625"/>
            <a:ext cx="8695113" cy="4351338"/>
          </a:xfrm>
        </p:spPr>
        <p:txBody>
          <a:bodyPr/>
          <a:lstStyle/>
          <a:p>
            <a:r>
              <a:rPr lang="ru-RU" dirty="0" smtClean="0"/>
              <a:t>- повышается интерес к учебе;</a:t>
            </a:r>
          </a:p>
          <a:p>
            <a:r>
              <a:rPr lang="ru-RU" dirty="0" smtClean="0"/>
              <a:t>- обеспечивается атмосфера сотрудничества учителя и ученика;</a:t>
            </a:r>
          </a:p>
          <a:p>
            <a:r>
              <a:rPr lang="ru-RU" dirty="0" smtClean="0"/>
              <a:t>- повышается мотивация к изучению данной темы;</a:t>
            </a:r>
          </a:p>
          <a:p>
            <a:r>
              <a:rPr lang="ru-RU" dirty="0" smtClean="0"/>
              <a:t>- не допускается переутомления учащихся на уроке;</a:t>
            </a:r>
          </a:p>
          <a:p>
            <a:r>
              <a:rPr lang="ru-RU" dirty="0" smtClean="0"/>
              <a:t>происходит развитие личности ребенка, его творческих способностей и интереса к предметам;</a:t>
            </a:r>
          </a:p>
          <a:p>
            <a:r>
              <a:rPr lang="ru-RU" dirty="0" smtClean="0"/>
              <a:t>- повышается качество знаний и степень </a:t>
            </a:r>
            <a:r>
              <a:rPr lang="ru-RU" dirty="0" err="1" smtClean="0"/>
              <a:t>обученности</a:t>
            </a:r>
            <a:r>
              <a:rPr lang="ru-RU" dirty="0" smtClean="0"/>
              <a:t> учащихся.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875ABF0-012A-4900-B996-6886526C8E0A}" type="slidenum">
              <a:rPr lang="ru-RU" smtClean="0"/>
              <a:pPr>
                <a:defRPr/>
              </a:pPr>
              <a:t>60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67286" y="769558"/>
            <a:ext cx="7886700" cy="4351338"/>
          </a:xfrm>
        </p:spPr>
        <p:txBody>
          <a:bodyPr/>
          <a:lstStyle/>
          <a:p>
            <a:pPr marL="0" indent="0" algn="ctr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4000" b="1" dirty="0" smtClean="0">
                <a:latin typeface="Times New Roman"/>
                <a:ea typeface="Times New Roman"/>
                <a:cs typeface="Times New Roman"/>
              </a:rPr>
              <a:t>В </a:t>
            </a:r>
            <a:r>
              <a:rPr lang="ru-RU" sz="4000" b="1" dirty="0">
                <a:latin typeface="Times New Roman"/>
                <a:ea typeface="Times New Roman"/>
                <a:cs typeface="Times New Roman"/>
              </a:rPr>
              <a:t>наших руках то</a:t>
            </a:r>
            <a:r>
              <a:rPr lang="ru-RU" sz="4000" b="1" dirty="0" smtClean="0">
                <a:latin typeface="Times New Roman"/>
                <a:ea typeface="Times New Roman"/>
                <a:cs typeface="Times New Roman"/>
              </a:rPr>
              <a:t>, </a:t>
            </a:r>
            <a:r>
              <a:rPr lang="ru-RU" sz="4000" b="1" dirty="0">
                <a:latin typeface="Times New Roman"/>
                <a:ea typeface="Times New Roman"/>
                <a:cs typeface="Times New Roman"/>
              </a:rPr>
              <a:t>как мы сможем развить все задатки, </a:t>
            </a:r>
            <a:r>
              <a:rPr lang="ru-RU" sz="4000" b="1" dirty="0" smtClean="0">
                <a:latin typeface="Times New Roman"/>
                <a:ea typeface="Times New Roman"/>
                <a:cs typeface="Times New Roman"/>
              </a:rPr>
              <a:t>данные </a:t>
            </a:r>
            <a:r>
              <a:rPr lang="ru-RU" sz="4000" b="1" dirty="0">
                <a:latin typeface="Times New Roman"/>
                <a:ea typeface="Times New Roman"/>
                <a:cs typeface="Times New Roman"/>
              </a:rPr>
              <a:t>нашим ученикам, и  они достигнут соответственных высот или они останутся </a:t>
            </a:r>
            <a:r>
              <a:rPr lang="ru-RU" sz="4000" b="1" dirty="0" smtClean="0">
                <a:latin typeface="Times New Roman"/>
                <a:ea typeface="Times New Roman"/>
                <a:cs typeface="Times New Roman"/>
              </a:rPr>
              <a:t>нераскрытыми</a:t>
            </a:r>
            <a:endParaRPr lang="ru-RU" sz="3200" dirty="0">
              <a:ea typeface="Calibri"/>
              <a:cs typeface="Times New Roman"/>
            </a:endParaRPr>
          </a:p>
          <a:p>
            <a:pPr marL="0" indent="0" algn="ctr">
              <a:lnSpc>
                <a:spcPct val="115000"/>
              </a:lnSpc>
              <a:spcAft>
                <a:spcPts val="1000"/>
              </a:spcAft>
              <a:buNone/>
            </a:pPr>
            <a:endParaRPr lang="ru-RU" sz="3200" dirty="0">
              <a:ea typeface="Calibri"/>
              <a:cs typeface="Times New Roman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875ABF0-012A-4900-B996-6886526C8E0A}" type="slidenum">
              <a:rPr lang="ru-RU" smtClean="0"/>
              <a:pPr>
                <a:defRPr/>
              </a:pPr>
              <a:t>61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6182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B83F3B5-2C77-4560-9EE6-953C6B8BCAAC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781113" y="668560"/>
            <a:ext cx="7622536" cy="37856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8000" dirty="0" smtClean="0">
                <a:latin typeface="Times New Roman"/>
                <a:ea typeface="Calibri"/>
              </a:rPr>
              <a:t>Виды </a:t>
            </a:r>
            <a:r>
              <a:rPr lang="ru-RU" sz="8000" dirty="0">
                <a:latin typeface="Times New Roman"/>
                <a:ea typeface="Calibri"/>
              </a:rPr>
              <a:t>контроля: </a:t>
            </a:r>
          </a:p>
          <a:p>
            <a:pPr algn="just"/>
            <a:r>
              <a:rPr lang="ru-RU" sz="8000" i="1" dirty="0" smtClean="0">
                <a:latin typeface="Times New Roman"/>
                <a:ea typeface="Calibri"/>
              </a:rPr>
              <a:t>-поурочный </a:t>
            </a:r>
          </a:p>
          <a:p>
            <a:pPr algn="just"/>
            <a:r>
              <a:rPr lang="ru-RU" sz="8000" i="1" dirty="0" smtClean="0">
                <a:latin typeface="Times New Roman"/>
                <a:ea typeface="Calibri"/>
              </a:rPr>
              <a:t>-тематический</a:t>
            </a:r>
            <a:endParaRPr lang="ru-RU" sz="2800" i="1" dirty="0"/>
          </a:p>
        </p:txBody>
      </p:sp>
    </p:spTree>
    <p:extLst>
      <p:ext uri="{BB962C8B-B14F-4D97-AF65-F5344CB8AC3E}">
        <p14:creationId xmlns:p14="http://schemas.microsoft.com/office/powerpoint/2010/main" val="453300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B83F3B5-2C77-4560-9EE6-953C6B8BCAAC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759854" y="752935"/>
            <a:ext cx="7843234" cy="50027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9580" algn="ctr">
              <a:lnSpc>
                <a:spcPct val="115000"/>
              </a:lnSpc>
              <a:spcAft>
                <a:spcPts val="0"/>
              </a:spcAft>
            </a:pPr>
            <a:r>
              <a:rPr lang="ru-RU" sz="4000" dirty="0">
                <a:latin typeface="Times New Roman"/>
                <a:ea typeface="Calibri"/>
                <a:cs typeface="Times New Roman"/>
              </a:rPr>
              <a:t>Поурочный контроль проводится с целью проверки и оценки усвоения учащимися отдельных элементов учебного материала, носит стимулирующий, корректирующий и воспитательный </a:t>
            </a:r>
            <a:r>
              <a:rPr lang="ru-RU" sz="4000" dirty="0" smtClean="0">
                <a:latin typeface="Times New Roman"/>
                <a:ea typeface="Calibri"/>
                <a:cs typeface="Times New Roman"/>
              </a:rPr>
              <a:t>характер</a:t>
            </a:r>
            <a:endParaRPr lang="ru-RU" sz="2800" dirty="0">
              <a:effectLst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295994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B83F3B5-2C77-4560-9EE6-953C6B8BCAAC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425003" y="752169"/>
            <a:ext cx="8384146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>
                <a:latin typeface="Times New Roman"/>
                <a:ea typeface="Calibri"/>
              </a:rPr>
              <a:t> </a:t>
            </a:r>
            <a:r>
              <a:rPr lang="ru-RU" sz="5400" dirty="0">
                <a:latin typeface="Times New Roman"/>
                <a:ea typeface="Calibri"/>
              </a:rPr>
              <a:t>Тематический контроль проводится с целью проверки и оценки усвоения учащимися учебного материала определенной темы 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3217947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8e6a1e257e54216faa6a757a571a1341218922"/>
</p:tagLst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2283</TotalTime>
  <Words>1915</Words>
  <Application>Microsoft Office PowerPoint</Application>
  <PresentationFormat>Экран (4:3)</PresentationFormat>
  <Paragraphs>317</Paragraphs>
  <Slides>61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Связи</vt:lpstr>
      </vt:variant>
      <vt:variant>
        <vt:i4>8</vt:i4>
      </vt:variant>
      <vt:variant>
        <vt:lpstr>Заголовки слайдов</vt:lpstr>
      </vt:variant>
      <vt:variant>
        <vt:i4>61</vt:i4>
      </vt:variant>
    </vt:vector>
  </HeadingPairs>
  <TitlesOfParts>
    <vt:vector size="70" baseType="lpstr">
      <vt:lpstr>Тема Office</vt:lpstr>
      <vt:lpstr>раздатки.doc!OLE_LINK1</vt:lpstr>
      <vt:lpstr>раздатки.doc!OLE_LINK2</vt:lpstr>
      <vt:lpstr>G:\раздатки.doc</vt:lpstr>
      <vt:lpstr>2 мастеркласс\Одной из составляющих качества образования является компетентность школьника в решении реальных проблем и задач.doc!OLE_LINK2</vt:lpstr>
      <vt:lpstr>обобщение опыта категория\Приложения.docx!OLE_LINK4</vt:lpstr>
      <vt:lpstr>обобщение опыта категория\Приложения.docx!OLE_LINK5</vt:lpstr>
      <vt:lpstr>обобщение опыта категория\Приложения.docx!OLE_LINK6</vt:lpstr>
      <vt:lpstr>2 мастеркласс\Одной из составляющих качества образования является компетентность школьника в решении реальных проблем и задач.doc!OLE_LINK4</vt:lpstr>
      <vt:lpstr>Контрольно-оценочная деятельность учителя как фактор повышения качества преподавания  Учитель биологии  высшей квалификационной категории Татиевская Елена Алекандровна  </vt:lpstr>
      <vt:lpstr>Презентация PowerPoint</vt:lpstr>
      <vt:lpstr>Презентация PowerPoint</vt:lpstr>
      <vt:lpstr>Трудности, которые возникают у учащихся: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Задание из ЦТ</vt:lpstr>
      <vt:lpstr>Презентация PowerPoint</vt:lpstr>
      <vt:lpstr>Биология 6 класс. Движение.  Понятия: амебоидное, моллюски, инфузории, мышечное, эвглены, мерцательное, ложноножки, реснички, черви, движение, амёбы, хордовые, жгутики, сокращение мышц </vt:lpstr>
      <vt:lpstr>Биология 7 класс. Классы покрытосеменных растений. Понятия: однодольные, тюльпаны, одуванчик, бобовые, цветковые, злаки, соя, сложноцветные, шиповник, пшеница, лилейные, розоцветные, двудольные. </vt:lpstr>
      <vt:lpstr>Задание из ЦТ</vt:lpstr>
      <vt:lpstr>Приём «Перепутанные логические цепи»</vt:lpstr>
      <vt:lpstr>Рассмотрите жизненный цикл папоротников  и опишите его </vt:lpstr>
      <vt:lpstr>Работа с таблицами</vt:lpstr>
      <vt:lpstr>Презентация PowerPoint</vt:lpstr>
      <vt:lpstr>Задание из ЦТ</vt:lpstr>
      <vt:lpstr>Работа с рисунками</vt:lpstr>
      <vt:lpstr>Задание из ЦТ</vt:lpstr>
      <vt:lpstr>Задание из ЦТ</vt:lpstr>
      <vt:lpstr>Задания на установление соответствия</vt:lpstr>
      <vt:lpstr>Задание из ЦТ</vt:lpstr>
      <vt:lpstr>Презентация PowerPoint</vt:lpstr>
      <vt:lpstr>Задание из ЦТ</vt:lpstr>
      <vt:lpstr>Задания на знания терминологии</vt:lpstr>
      <vt:lpstr>Дополнить предложения. </vt:lpstr>
      <vt:lpstr>Задание из ЦТ</vt:lpstr>
      <vt:lpstr>Презентация PowerPoint</vt:lpstr>
      <vt:lpstr>Выбор верного утверждения</vt:lpstr>
      <vt:lpstr>Презентация PowerPoint</vt:lpstr>
      <vt:lpstr>Найди лишнее</vt:lpstr>
      <vt:lpstr>Задание из ЦТ</vt:lpstr>
      <vt:lpstr>Составление схем</vt:lpstr>
      <vt:lpstr>Задания в формате PISA</vt:lpstr>
      <vt:lpstr>Презентация PowerPoint</vt:lpstr>
      <vt:lpstr>Презентация PowerPoint</vt:lpstr>
      <vt:lpstr>Приём «Рассказ»</vt:lpstr>
      <vt:lpstr>Презентация PowerPoint</vt:lpstr>
      <vt:lpstr>Презентация PowerPoint</vt:lpstr>
      <vt:lpstr> Приём «Напиши послание» </vt:lpstr>
      <vt:lpstr>Приём «Третий лишний» </vt:lpstr>
      <vt:lpstr>Задание из ЦТ</vt:lpstr>
      <vt:lpstr>Приём «Концептуальная таблица»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Нетрадиционные уроки:</vt:lpstr>
      <vt:lpstr>Презентация PowerPoint</vt:lpstr>
      <vt:lpstr>Презентация PowerPoint</vt:lpstr>
      <vt:lpstr> Результативность : </vt:lpstr>
      <vt:lpstr>Презентация PowerPoint</vt:lpstr>
    </vt:vector>
  </TitlesOfParts>
  <Company>DNS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Олег Грибан</dc:creator>
  <cp:lastModifiedBy>Biolog</cp:lastModifiedBy>
  <cp:revision>157</cp:revision>
  <dcterms:created xsi:type="dcterms:W3CDTF">2013-04-07T07:07:54Z</dcterms:created>
  <dcterms:modified xsi:type="dcterms:W3CDTF">2023-05-04T13:47:48Z</dcterms:modified>
</cp:coreProperties>
</file>